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6" r:id="rId2"/>
    <p:sldId id="277" r:id="rId3"/>
    <p:sldId id="300" r:id="rId4"/>
    <p:sldId id="301" r:id="rId5"/>
    <p:sldId id="302" r:id="rId6"/>
    <p:sldId id="303" r:id="rId7"/>
    <p:sldId id="258" r:id="rId8"/>
    <p:sldId id="259" r:id="rId9"/>
    <p:sldId id="260" r:id="rId10"/>
    <p:sldId id="262" r:id="rId11"/>
    <p:sldId id="263" r:id="rId12"/>
    <p:sldId id="264" r:id="rId13"/>
    <p:sldId id="265" r:id="rId14"/>
    <p:sldId id="266" r:id="rId15"/>
    <p:sldId id="267" r:id="rId16"/>
    <p:sldId id="282" r:id="rId17"/>
    <p:sldId id="291" r:id="rId18"/>
    <p:sldId id="286" r:id="rId19"/>
    <p:sldId id="287" r:id="rId20"/>
    <p:sldId id="293" r:id="rId21"/>
    <p:sldId id="289" r:id="rId22"/>
    <p:sldId id="290" r:id="rId23"/>
    <p:sldId id="269" r:id="rId24"/>
    <p:sldId id="268" r:id="rId25"/>
    <p:sldId id="305" r:id="rId26"/>
    <p:sldId id="281" r:id="rId27"/>
    <p:sldId id="270" r:id="rId28"/>
    <p:sldId id="271" r:id="rId29"/>
    <p:sldId id="272" r:id="rId30"/>
    <p:sldId id="295" r:id="rId31"/>
    <p:sldId id="273" r:id="rId32"/>
    <p:sldId id="276" r:id="rId33"/>
    <p:sldId id="296" r:id="rId34"/>
    <p:sldId id="297" r:id="rId35"/>
    <p:sldId id="274" r:id="rId36"/>
    <p:sldId id="298" r:id="rId37"/>
    <p:sldId id="299" r:id="rId38"/>
    <p:sldId id="278" r:id="rId39"/>
    <p:sldId id="304" r:id="rId40"/>
    <p:sldId id="307" r:id="rId41"/>
    <p:sldId id="306" r:id="rId42"/>
    <p:sldId id="292" r:id="rId43"/>
    <p:sldId id="275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67" autoAdjust="0"/>
    <p:restoredTop sz="90534" autoAdjust="0"/>
  </p:normalViewPr>
  <p:slideViewPr>
    <p:cSldViewPr snapToGrid="0">
      <p:cViewPr varScale="1">
        <p:scale>
          <a:sx n="102" d="100"/>
          <a:sy n="102" d="100"/>
        </p:scale>
        <p:origin x="92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6FFF6E-46AB-43CD-B0BC-228672F4E143}" type="datetimeFigureOut">
              <a:rPr lang="pt-BR" smtClean="0"/>
              <a:t>10/08/2021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pt-BR"/>
              <a:t>Introdução à Qualidade de Software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3E7852-16C6-42F5-AB47-5429D80FE1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9306246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12842E-7DCE-4438-A62B-CA9D062AF506}" type="datetimeFigureOut">
              <a:rPr lang="pt-BR" smtClean="0"/>
              <a:t>10/08/2021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pt-BR"/>
              <a:t>Introdução à Qualidade de Software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1EE85B-7105-4E4F-9819-A648E68053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6479435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ubversion.tigris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git-scm.com/" TargetMode="External"/><Relationship Id="rId4" Type="http://schemas.openxmlformats.org/officeDocument/2006/relationships/hyperlink" Target="http://www.selenic.com/mercurial/wiki/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F1MB68J2Ms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 alguma das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perguntas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acima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teve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um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sim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como </a:t>
            </a:r>
            <a:r>
              <a:rPr lang="en-US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resposta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então sua </a:t>
            </a:r>
            <a:r>
              <a:rPr lang="en-US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equipe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necessita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urgentemente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um sistema para controle de </a:t>
            </a:r>
            <a:r>
              <a:rPr lang="en-US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versão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Introdução à Qualidade de Software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EE85B-7105-4E4F-9819-A648E6805389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3275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Fonte: https://</a:t>
            </a:r>
            <a:r>
              <a:rPr lang="en-US" dirty="0" err="1"/>
              <a:t>blog.pronus.io</a:t>
            </a:r>
            <a:r>
              <a:rPr lang="en-US" dirty="0"/>
              <a:t>/posts/o-que-eh-</a:t>
            </a:r>
            <a:r>
              <a:rPr lang="en-US" dirty="0" err="1"/>
              <a:t>gerencia</a:t>
            </a:r>
            <a:r>
              <a:rPr lang="en-US" dirty="0"/>
              <a:t>-de-</a:t>
            </a:r>
            <a:r>
              <a:rPr lang="en-US" dirty="0" err="1"/>
              <a:t>configuracao</a:t>
            </a:r>
            <a:r>
              <a:rPr lang="en-US" dirty="0"/>
              <a:t>-de-software/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Introdução à Qualidade de Software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EE85B-7105-4E4F-9819-A648E6805389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6387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tualmente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estão disponíveis diversas opções, e as melhores são open source. Além disso, há dois tipos de controle de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versão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que podem ser escolhidos: </a:t>
            </a:r>
            <a:r>
              <a:rPr lang="en-US" sz="12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centralizado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Subversion, por exemplo) e </a:t>
            </a:r>
            <a:r>
              <a:rPr lang="en-US" sz="1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distribuído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 (Exemplos: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4"/>
              </a:rPr>
              <a:t>Mercurial e o </a:t>
            </a:r>
            <a:r>
              <a:rPr lang="en-US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5"/>
              </a:rPr>
              <a:t>Git</a:t>
            </a:r>
            <a:r>
              <a:rPr lang="en-US" sz="1200" b="0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5"/>
              </a:rPr>
              <a:t>).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Introdução à Qualidade de Software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EE85B-7105-4E4F-9819-A648E6805389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1135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Fonte: https://</a:t>
            </a:r>
            <a:r>
              <a:rPr lang="en-US" dirty="0" err="1"/>
              <a:t>www.optimizely.com</a:t>
            </a:r>
            <a:r>
              <a:rPr lang="en-US" dirty="0"/>
              <a:t>/optimization-glossary/trunk-based-development/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Introdução à Qualidade de Software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EE85B-7105-4E4F-9819-A648E6805389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4064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Fonte: </a:t>
            </a:r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mulheresnacomputacao.com</a:t>
            </a:r>
            <a:r>
              <a:rPr lang="pt-BR" dirty="0"/>
              <a:t>/2012/09/26/</a:t>
            </a:r>
            <a:r>
              <a:rPr lang="pt-BR" dirty="0" err="1"/>
              <a:t>cleancode</a:t>
            </a:r>
            <a:r>
              <a:rPr lang="pt-BR" dirty="0"/>
              <a:t>/</a:t>
            </a:r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pt-BR"/>
              <a:t>Introdução à Qualidade de Software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EE85B-7105-4E4F-9819-A648E6805389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5811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Fonte: </a:t>
            </a:r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www.slideshare.net</a:t>
            </a:r>
            <a:r>
              <a:rPr lang="pt-BR" dirty="0"/>
              <a:t>/</a:t>
            </a:r>
            <a:r>
              <a:rPr lang="pt-BR" dirty="0" err="1"/>
              <a:t>raphalbino</a:t>
            </a:r>
            <a:r>
              <a:rPr lang="pt-BR" dirty="0"/>
              <a:t>/3-ps-pessoas-processo-e-produto</a:t>
            </a:r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pt-BR"/>
              <a:t>Introdução à Qualidade de Software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EE85B-7105-4E4F-9819-A648E6805389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2743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Fonte: </a:t>
            </a:r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www.slideshare.net</a:t>
            </a:r>
            <a:r>
              <a:rPr lang="pt-BR" dirty="0"/>
              <a:t>/</a:t>
            </a:r>
            <a:r>
              <a:rPr lang="pt-BR" dirty="0" err="1"/>
              <a:t>raphalbino</a:t>
            </a:r>
            <a:r>
              <a:rPr lang="pt-BR" dirty="0"/>
              <a:t>/3-ps-pessoas-processo-e-produto</a:t>
            </a:r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pt-BR"/>
              <a:t>Introdução à Qualidade de Software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EE85B-7105-4E4F-9819-A648E6805389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5421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Fonte: </a:t>
            </a:r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www.siteware.com.br</a:t>
            </a:r>
            <a:r>
              <a:rPr lang="pt-BR" dirty="0"/>
              <a:t>/qualidade/</a:t>
            </a:r>
            <a:r>
              <a:rPr lang="pt-BR" dirty="0" err="1"/>
              <a:t>implantacao</a:t>
            </a:r>
            <a:r>
              <a:rPr lang="pt-BR" dirty="0"/>
              <a:t>-de-um-sistema-de-qualidade/</a:t>
            </a:r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pt-BR"/>
              <a:t>Introdução à Qualidade de Software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EE85B-7105-4E4F-9819-A648E6805389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5956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Fonte: </a:t>
            </a:r>
            <a:r>
              <a:rPr lang="en-US" sz="1200" u="sng" dirty="0">
                <a:hlinkClick r:id="rId3"/>
              </a:rPr>
              <a:t>https://youtu.be/3F1MB68J2Ms</a:t>
            </a:r>
            <a:endParaRPr lang="bg-BG" sz="1200" u="sng" dirty="0"/>
          </a:p>
        </p:txBody>
      </p:sp>
      <p:sp>
        <p:nvSpPr>
          <p:cNvPr id="4" name="Espaço Reservado para Cabeçalho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pt-BR"/>
              <a:t>Introdução à Qualidade de Software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EE85B-7105-4E4F-9819-A648E6805389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4658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EDF94-4914-4DA9-92E4-BB9BE7C49A02}" type="datetime1">
              <a:rPr lang="en-US" smtClean="0"/>
              <a:t>8/10/21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Introdução à Qualidade de Software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D3EAD-C2AD-49AB-AA7D-117B5522F9E7}" type="datetime1">
              <a:rPr lang="en-US" smtClean="0"/>
              <a:t>8/10/21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Introdução à Qualidade de Software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4DD62-3B9D-4DFC-B8E8-49C0AB607410}" type="datetime1">
              <a:rPr lang="en-US" smtClean="0"/>
              <a:t>8/10/21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Introdução à Qualidade de Software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6103B-4239-47B2-998C-7158B50A904D}" type="datetime1">
              <a:rPr lang="en-US" smtClean="0"/>
              <a:t>8/10/21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Introdução à Qualidade de Software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BD5A9-B05C-43DA-98EF-63FD8504ADFF}" type="datetime1">
              <a:rPr lang="en-US" smtClean="0"/>
              <a:t>8/10/21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Introdução à Qualidade de Software</a:t>
            </a:r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88574-93A6-48F8-8473-4A1F4E44FD4F}" type="datetime1">
              <a:rPr lang="en-US" smtClean="0"/>
              <a:t>8/10/21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Introdução à Qualidade de Software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D544D-ABC4-4B95-85D8-0743CDC0F786}" type="datetime1">
              <a:rPr lang="en-US" smtClean="0"/>
              <a:t>8/10/21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Introdução à Qualidade de Software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FBF2C-DDC2-465E-B06E-30AA0C49F8C8}" type="datetime1">
              <a:rPr lang="en-US" smtClean="0"/>
              <a:t>8/10/21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Introdução à Qualidade de Software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8915400" cy="365125"/>
          </a:xfrm>
        </p:spPr>
        <p:txBody>
          <a:bodyPr/>
          <a:lstStyle>
            <a:lvl1pPr algn="r">
              <a:defRPr sz="1200" i="1"/>
            </a:lvl1pPr>
          </a:lstStyle>
          <a:p>
            <a:r>
              <a:rPr lang="pt-BR" dirty="0"/>
              <a:t>Introdução à Qualidade de Software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EF501-2477-4E15-8FCF-810273187349}" type="datetime1">
              <a:rPr lang="en-US" smtClean="0"/>
              <a:t>8/10/21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Introdução à Qualidade de Software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676B8-A756-43BC-A504-E9D5A49D354B}" type="datetime1">
              <a:rPr lang="en-US" smtClean="0"/>
              <a:t>8/10/21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Introdução à Qualidade de Software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F7818D-C08A-4E25-81CD-6732DA880820}" type="datetime1">
              <a:rPr lang="en-US" smtClean="0"/>
              <a:t>8/10/21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Introdução à Qualidade de Software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5F56-F1E9-401C-BA19-E29C7DE668CC}" type="datetime1">
              <a:rPr lang="en-US" smtClean="0"/>
              <a:t>8/10/21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Introdução à Qualidade de Software</a:t>
            </a:r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08533A-81A3-4373-9ABF-56C73B813099}" type="datetime1">
              <a:rPr lang="en-US" smtClean="0"/>
              <a:t>8/10/21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Introdução à Qualidade de Software</a:t>
            </a:r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947DA-F7D2-4F90-8FC3-8AD49F0DC6E8}" type="datetime1">
              <a:rPr lang="en-US" smtClean="0"/>
              <a:t>8/10/21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Introdução à Qualidade de Software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B5F55-663E-4518-A679-42E240913D3F}" type="datetime1">
              <a:rPr lang="en-US" smtClean="0"/>
              <a:t>8/10/21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Introdução à Qualidade de Software</a:t>
            </a:r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BC1D02-343D-4A31-B34C-2FA3C910F07D}" type="datetime1">
              <a:rPr lang="en-US" smtClean="0"/>
              <a:t>8/10/21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Introdução à Qualidade de Software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F1MB68J2M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/>
              <a:t>Introdução à Qualidade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Qualidade no processo e desenvolvimento de softwares</a:t>
            </a:r>
          </a:p>
        </p:txBody>
      </p:sp>
      <p:sp>
        <p:nvSpPr>
          <p:cNvPr id="5" name="Subtítulo 2"/>
          <p:cNvSpPr txBox="1">
            <a:spLocks/>
          </p:cNvSpPr>
          <p:nvPr/>
        </p:nvSpPr>
        <p:spPr>
          <a:xfrm>
            <a:off x="2589212" y="6272011"/>
            <a:ext cx="8915399" cy="4022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dirty="0"/>
              <a:t>Vivian Pedó – </a:t>
            </a:r>
            <a:r>
              <a:rPr lang="pt-BR" dirty="0" err="1"/>
              <a:t>profeviv@framers.com.br</a:t>
            </a:r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934" y="994558"/>
            <a:ext cx="4013543" cy="25183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FB0C5823-FC19-3742-9843-1BBC8884BC77}"/>
              </a:ext>
            </a:extLst>
          </p:cNvPr>
          <p:cNvSpPr/>
          <p:nvPr/>
        </p:nvSpPr>
        <p:spPr>
          <a:xfrm>
            <a:off x="4991610" y="3051194"/>
            <a:ext cx="27061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BR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Aula 02</a:t>
            </a:r>
          </a:p>
        </p:txBody>
      </p:sp>
    </p:spTree>
    <p:extLst>
      <p:ext uri="{BB962C8B-B14F-4D97-AF65-F5344CB8AC3E}">
        <p14:creationId xmlns:p14="http://schemas.microsoft.com/office/powerpoint/2010/main" val="24984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http://t1.gstatic.com/images?q=tbn:ANd9GcTNpeVx9twwrXLDZeWraYAqIsPQnHqp15nVAT_TvZUoy1qtOXx0LvH2tc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" r="1755"/>
          <a:stretch>
            <a:fillRect/>
          </a:stretch>
        </p:blipFill>
        <p:spPr bwMode="auto">
          <a:xfrm>
            <a:off x="5060212" y="976804"/>
            <a:ext cx="6305417" cy="500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89038" y="4265391"/>
            <a:ext cx="8915399" cy="918993"/>
          </a:xfrm>
        </p:spPr>
        <p:txBody>
          <a:bodyPr/>
          <a:lstStyle/>
          <a:p>
            <a:r>
              <a:rPr lang="pt-BR" b="1" dirty="0"/>
              <a:t>Expectativas do Cliente</a:t>
            </a:r>
          </a:p>
        </p:txBody>
      </p:sp>
    </p:spTree>
    <p:extLst>
      <p:ext uri="{BB962C8B-B14F-4D97-AF65-F5344CB8AC3E}">
        <p14:creationId xmlns:p14="http://schemas.microsoft.com/office/powerpoint/2010/main" val="705377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/>
              <a:t>O Que se espera</a:t>
            </a:r>
            <a:br>
              <a:rPr lang="pt-BR" sz="4000" dirty="0"/>
            </a:br>
            <a:r>
              <a:rPr lang="pt-BR" sz="2000" dirty="0"/>
              <a:t>características universais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Introdução à Qualidade de Software</a:t>
            </a:r>
            <a:endParaRPr lang="en-US" dirty="0"/>
          </a:p>
        </p:txBody>
      </p:sp>
      <p:sp>
        <p:nvSpPr>
          <p:cNvPr id="10" name="Rectangle 6"/>
          <p:cNvSpPr>
            <a:spLocks noGrp="1" noChangeArrowheads="1"/>
          </p:cNvSpPr>
          <p:nvPr>
            <p:ph idx="1"/>
          </p:nvPr>
        </p:nvSpPr>
        <p:spPr bwMode="auto">
          <a:xfrm>
            <a:off x="2432556" y="1923752"/>
            <a:ext cx="4318000" cy="4067780"/>
          </a:xfrm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•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Útil</a:t>
            </a:r>
          </a:p>
          <a:p>
            <a:pPr marL="285750" indent="-285750">
              <a:lnSpc>
                <a:spcPct val="150000"/>
              </a:lnSpc>
              <a:buFontTx/>
              <a:buChar char="•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Confiável</a:t>
            </a:r>
          </a:p>
          <a:p>
            <a:pPr marL="285750" indent="-285750">
              <a:lnSpc>
                <a:spcPct val="150000"/>
              </a:lnSpc>
              <a:buFontTx/>
              <a:buChar char="•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Resistente / durável</a:t>
            </a:r>
          </a:p>
          <a:p>
            <a:pPr marL="285750" indent="-285750">
              <a:lnSpc>
                <a:spcPct val="150000"/>
              </a:lnSpc>
              <a:buFontTx/>
              <a:buChar char="•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Menor custo</a:t>
            </a:r>
          </a:p>
          <a:p>
            <a:pPr marL="285750" indent="-285750">
              <a:lnSpc>
                <a:spcPct val="150000"/>
              </a:lnSpc>
              <a:buFontTx/>
              <a:buChar char="•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Rapidez na entrega</a:t>
            </a:r>
          </a:p>
          <a:p>
            <a:pPr marL="285750" indent="-285750">
              <a:lnSpc>
                <a:spcPct val="150000"/>
              </a:lnSpc>
              <a:buFontTx/>
              <a:buChar char="•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Design</a:t>
            </a:r>
            <a:endParaRPr lang="pt-BR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marL="285750" indent="-285750">
              <a:lnSpc>
                <a:spcPct val="150000"/>
              </a:lnSpc>
              <a:buFontTx/>
              <a:buChar char="•"/>
            </a:pP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Atendimento</a:t>
            </a:r>
          </a:p>
        </p:txBody>
      </p:sp>
      <p:pic>
        <p:nvPicPr>
          <p:cNvPr id="11" name="Picture 6" descr="http://images04.olx.in/ui/20/26/40/1333455016_344492640_1-Pictures-of--Need-for-software-developer-traine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" r="8978"/>
          <a:stretch>
            <a:fillRect/>
          </a:stretch>
        </p:blipFill>
        <p:spPr bwMode="auto">
          <a:xfrm>
            <a:off x="6486566" y="1725692"/>
            <a:ext cx="4920789" cy="4241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3978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diarionerd.com.br/diarionerd/wp-content/uploads/2011/10/sky_bridge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717" y="453239"/>
            <a:ext cx="9294365" cy="570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78775" y="624110"/>
            <a:ext cx="8911687" cy="1280890"/>
          </a:xfrm>
        </p:spPr>
        <p:txBody>
          <a:bodyPr/>
          <a:lstStyle/>
          <a:p>
            <a:r>
              <a:rPr lang="pt-BR" sz="4000" dirty="0"/>
              <a:t>O Produto </a:t>
            </a:r>
            <a:r>
              <a:rPr lang="pt-BR" sz="2000" dirty="0"/>
              <a:t>é uma ponte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Introdução à Qualidade de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287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4" descr="http://4.bp.blogspot.com/_1QslHaeo2RA/S7LUwoftGJI/AAAAAAAAB5M/N-vvSo_MoQY/s400/brid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584" y="640556"/>
            <a:ext cx="5845646" cy="5896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13643" y="624110"/>
            <a:ext cx="8911687" cy="1280890"/>
          </a:xfrm>
        </p:spPr>
        <p:txBody>
          <a:bodyPr/>
          <a:lstStyle/>
          <a:p>
            <a:r>
              <a:rPr lang="pt-BR" sz="4000" dirty="0"/>
              <a:t>O Produto </a:t>
            </a:r>
            <a:r>
              <a:rPr lang="pt-BR" sz="2000" dirty="0"/>
              <a:t>é uma ponte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Introdução à Qualidade de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657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6" descr="http://t3.gstatic.com/images?q=tbn:ANd9GcQV-jsiXmL1jWPF3MmE-gY3Ct2qsKqTlsQFHUVOTIqSSIm5WXrJtoBPhXq8P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" t="1785" r="1819" b="4469"/>
          <a:stretch>
            <a:fillRect/>
          </a:stretch>
        </p:blipFill>
        <p:spPr bwMode="auto">
          <a:xfrm>
            <a:off x="3469482" y="623182"/>
            <a:ext cx="8124106" cy="5859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46209" y="624110"/>
            <a:ext cx="8911687" cy="1280890"/>
          </a:xfrm>
        </p:spPr>
        <p:txBody>
          <a:bodyPr/>
          <a:lstStyle/>
          <a:p>
            <a:r>
              <a:rPr lang="pt-BR" sz="4000" dirty="0"/>
              <a:t>O Produto </a:t>
            </a:r>
            <a:r>
              <a:rPr lang="pt-BR" sz="2000" dirty="0"/>
              <a:t>é uma ponte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Introdução à Qualidade de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657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0" descr="http://www.charmingasiatours.com/pics/Images/USA%20West/SFO%20(Golden%20Gate)%2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103" y="651205"/>
            <a:ext cx="8492076" cy="590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64794" y="624110"/>
            <a:ext cx="8911687" cy="1280890"/>
          </a:xfrm>
        </p:spPr>
        <p:txBody>
          <a:bodyPr/>
          <a:lstStyle/>
          <a:p>
            <a:r>
              <a:rPr lang="pt-BR" sz="4000" dirty="0"/>
              <a:t>O Produto </a:t>
            </a:r>
            <a:r>
              <a:rPr lang="pt-BR" sz="2000" dirty="0"/>
              <a:t>é uma ponte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Introdução à Qualidade de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657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64794" y="624110"/>
            <a:ext cx="8911687" cy="1280890"/>
          </a:xfrm>
        </p:spPr>
        <p:txBody>
          <a:bodyPr/>
          <a:lstStyle/>
          <a:p>
            <a:r>
              <a:rPr lang="pt-BR" sz="4000" dirty="0"/>
              <a:t>O Produto </a:t>
            </a:r>
            <a:r>
              <a:rPr lang="pt-BR" sz="2000" dirty="0"/>
              <a:t>é uma ponte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Introdução à Qualidade de Software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980582" y="3244334"/>
            <a:ext cx="823083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bg-BG" sz="4400" b="1" dirty="0"/>
              <a:t>Qual a sua ponte escolhida 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693435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64794" y="624110"/>
            <a:ext cx="8911687" cy="1280890"/>
          </a:xfrm>
        </p:spPr>
        <p:txBody>
          <a:bodyPr/>
          <a:lstStyle/>
          <a:p>
            <a:r>
              <a:rPr lang="pt-BR" sz="4000" dirty="0"/>
              <a:t>O Produto </a:t>
            </a:r>
            <a:r>
              <a:rPr lang="pt-BR" sz="2000" dirty="0"/>
              <a:t>é um</a:t>
            </a:r>
            <a:r>
              <a:rPr lang="bg-BG" sz="2000" dirty="0"/>
              <a:t> vestido</a:t>
            </a:r>
            <a:endParaRPr lang="pt-BR" sz="2000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Introdução à Qualidade de Software</a:t>
            </a:r>
            <a:endParaRPr lang="en-US" dirty="0"/>
          </a:p>
        </p:txBody>
      </p:sp>
      <p:pic>
        <p:nvPicPr>
          <p:cNvPr id="4" name="Picture 3" descr="Captura de Tela 2019-08-06 às 18.58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709" y="1408108"/>
            <a:ext cx="5498982" cy="462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71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64794" y="624110"/>
            <a:ext cx="8911687" cy="1280890"/>
          </a:xfrm>
        </p:spPr>
        <p:txBody>
          <a:bodyPr/>
          <a:lstStyle/>
          <a:p>
            <a:r>
              <a:rPr lang="pt-BR" sz="4000" dirty="0"/>
              <a:t>O Produto </a:t>
            </a:r>
            <a:r>
              <a:rPr lang="pt-BR" sz="2000" dirty="0"/>
              <a:t>é um</a:t>
            </a:r>
            <a:r>
              <a:rPr lang="bg-BG" sz="2000" dirty="0"/>
              <a:t> vestido</a:t>
            </a:r>
            <a:endParaRPr lang="pt-BR" sz="2000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Introdução à Qualidade de Software</a:t>
            </a:r>
            <a:endParaRPr lang="en-US" dirty="0"/>
          </a:p>
        </p:txBody>
      </p:sp>
      <p:pic>
        <p:nvPicPr>
          <p:cNvPr id="6" name="Picture 5" descr="Captura de Tela 2019-08-06 às 18.59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533" y="1479772"/>
            <a:ext cx="5760757" cy="459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50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64794" y="624110"/>
            <a:ext cx="8911687" cy="1280890"/>
          </a:xfrm>
        </p:spPr>
        <p:txBody>
          <a:bodyPr/>
          <a:lstStyle/>
          <a:p>
            <a:r>
              <a:rPr lang="pt-BR" sz="4000" dirty="0"/>
              <a:t>O Produto </a:t>
            </a:r>
            <a:r>
              <a:rPr lang="pt-BR" sz="2000" dirty="0"/>
              <a:t>é um</a:t>
            </a:r>
            <a:r>
              <a:rPr lang="bg-BG" sz="2000" dirty="0"/>
              <a:t> vestido</a:t>
            </a:r>
            <a:endParaRPr lang="pt-BR" sz="2000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Introdução à Qualidade de Software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737565" y="6088559"/>
            <a:ext cx="59199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bg-BG" sz="4000" b="1" dirty="0"/>
              <a:t>Você vê a qualidade ?</a:t>
            </a:r>
            <a:endParaRPr lang="en-US" sz="4000" dirty="0"/>
          </a:p>
        </p:txBody>
      </p:sp>
      <p:pic>
        <p:nvPicPr>
          <p:cNvPr id="4" name="Picture 3" descr="Captura de Tela 2019-08-06 às 18.58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60" y="1394598"/>
            <a:ext cx="5498982" cy="4620446"/>
          </a:xfrm>
          <a:prstGeom prst="rect">
            <a:avLst/>
          </a:prstGeom>
        </p:spPr>
      </p:pic>
      <p:pic>
        <p:nvPicPr>
          <p:cNvPr id="6" name="Picture 5" descr="Captura de Tela 2019-08-06 às 18.59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044" y="1358182"/>
            <a:ext cx="5760757" cy="459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36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/>
              <a:t>Qualidade</a:t>
            </a:r>
            <a:br>
              <a:rPr lang="pt-BR" sz="4000" dirty="0"/>
            </a:br>
            <a:r>
              <a:rPr lang="pt-BR" sz="2000" dirty="0"/>
              <a:t>O que é?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Introdução à Qualidade de Software</a:t>
            </a:r>
            <a:endParaRPr lang="en-US" dirty="0"/>
          </a:p>
        </p:txBody>
      </p:sp>
      <p:pic>
        <p:nvPicPr>
          <p:cNvPr id="3" name="Picture 2" descr="Captura de Tela 2013-08-09 às 11.34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458" y="1787158"/>
            <a:ext cx="8995183" cy="443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675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64794" y="624110"/>
            <a:ext cx="8911687" cy="1280890"/>
          </a:xfrm>
        </p:spPr>
        <p:txBody>
          <a:bodyPr/>
          <a:lstStyle/>
          <a:p>
            <a:r>
              <a:rPr lang="pt-BR" sz="4000" dirty="0"/>
              <a:t>O Produto </a:t>
            </a:r>
            <a:r>
              <a:rPr lang="pt-BR" sz="2000" dirty="0"/>
              <a:t>é </a:t>
            </a:r>
            <a:r>
              <a:rPr lang="bg-BG" sz="2000" dirty="0"/>
              <a:t>pão de queijo</a:t>
            </a:r>
            <a:endParaRPr lang="pt-BR" sz="2000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b="1" dirty="0"/>
              <a:t>Introdução à Qualidade de Software</a:t>
            </a:r>
            <a:endParaRPr lang="en-US" b="1" dirty="0"/>
          </a:p>
        </p:txBody>
      </p:sp>
      <p:pic>
        <p:nvPicPr>
          <p:cNvPr id="1026" name="Picture 2" descr="Como fazer pão de queijo - História, benefícios e dicas">
            <a:extLst>
              <a:ext uri="{FF2B5EF4-FFF2-40B4-BE49-F238E27FC236}">
                <a16:creationId xmlns:a16="http://schemas.microsoft.com/office/drawing/2014/main" id="{2B55E87F-F356-6848-A8F8-B240E2395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121" y="1869823"/>
            <a:ext cx="4524176" cy="3792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ão de queijo | Cozinha de casa">
            <a:extLst>
              <a:ext uri="{FF2B5EF4-FFF2-40B4-BE49-F238E27FC236}">
                <a16:creationId xmlns:a16="http://schemas.microsoft.com/office/drawing/2014/main" id="{0D9EEC4C-BA79-AF44-AEA5-FF971B526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822" y="1865538"/>
            <a:ext cx="5109740" cy="377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830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64794" y="624110"/>
            <a:ext cx="8911687" cy="1280890"/>
          </a:xfrm>
        </p:spPr>
        <p:txBody>
          <a:bodyPr/>
          <a:lstStyle/>
          <a:p>
            <a:r>
              <a:rPr lang="pt-BR" sz="4000" dirty="0"/>
              <a:t>O Produto </a:t>
            </a:r>
            <a:r>
              <a:rPr lang="pt-BR" sz="2000" dirty="0"/>
              <a:t>é </a:t>
            </a:r>
            <a:r>
              <a:rPr lang="bg-BG" sz="2000" dirty="0"/>
              <a:t>pão de queijo</a:t>
            </a:r>
            <a:endParaRPr lang="pt-BR" sz="2000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b="1" dirty="0"/>
              <a:t>Introdução à Qualidade de Software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1932213" y="5615710"/>
            <a:ext cx="369348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bg-BG" sz="4000" b="1" dirty="0"/>
              <a:t>R$ 10,00 cada</a:t>
            </a:r>
            <a:endParaRPr lang="en-US" sz="4000" dirty="0"/>
          </a:p>
        </p:txBody>
      </p:sp>
      <p:sp>
        <p:nvSpPr>
          <p:cNvPr id="9" name="Rectangle 8"/>
          <p:cNvSpPr/>
          <p:nvPr/>
        </p:nvSpPr>
        <p:spPr>
          <a:xfrm>
            <a:off x="7200309" y="5633011"/>
            <a:ext cx="340620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bg-BG" sz="4000" b="1" dirty="0"/>
              <a:t>R$ 2,00 cada</a:t>
            </a:r>
            <a:endParaRPr lang="en-US" sz="4000" dirty="0"/>
          </a:p>
        </p:txBody>
      </p:sp>
      <p:pic>
        <p:nvPicPr>
          <p:cNvPr id="1026" name="Picture 2" descr="Como fazer pão de queijo - História, benefícios e dicas">
            <a:extLst>
              <a:ext uri="{FF2B5EF4-FFF2-40B4-BE49-F238E27FC236}">
                <a16:creationId xmlns:a16="http://schemas.microsoft.com/office/drawing/2014/main" id="{2B55E87F-F356-6848-A8F8-B240E2395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121" y="1869823"/>
            <a:ext cx="4524176" cy="3792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ão de queijo | Cozinha de casa">
            <a:extLst>
              <a:ext uri="{FF2B5EF4-FFF2-40B4-BE49-F238E27FC236}">
                <a16:creationId xmlns:a16="http://schemas.microsoft.com/office/drawing/2014/main" id="{0D9EEC4C-BA79-AF44-AEA5-FF971B526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822" y="1865538"/>
            <a:ext cx="5109740" cy="377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400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64794" y="624110"/>
            <a:ext cx="8911687" cy="1280890"/>
          </a:xfrm>
        </p:spPr>
        <p:txBody>
          <a:bodyPr/>
          <a:lstStyle/>
          <a:p>
            <a:r>
              <a:rPr lang="pt-BR" sz="4000" dirty="0"/>
              <a:t>O Produto </a:t>
            </a:r>
            <a:r>
              <a:rPr lang="pt-BR" sz="2000" dirty="0"/>
              <a:t>é </a:t>
            </a:r>
            <a:r>
              <a:rPr lang="bg-BG" sz="2000" dirty="0"/>
              <a:t>pão de queijo</a:t>
            </a:r>
            <a:endParaRPr lang="pt-BR" sz="2000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b="1" dirty="0"/>
              <a:t>Introdução à Qualidade de Software</a:t>
            </a:r>
            <a:endParaRPr lang="en-US" b="1" dirty="0"/>
          </a:p>
        </p:txBody>
      </p:sp>
      <p:pic>
        <p:nvPicPr>
          <p:cNvPr id="3" name="Picture 2" descr="Captura de Tela 2019-08-06 às 19.04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87" y="1404184"/>
            <a:ext cx="3208268" cy="2244568"/>
          </a:xfrm>
          <a:prstGeom prst="rect">
            <a:avLst/>
          </a:prstGeom>
        </p:spPr>
      </p:pic>
      <p:pic>
        <p:nvPicPr>
          <p:cNvPr id="4" name="Picture 3" descr="Captura de Tela 2019-08-06 às 19.05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844" y="2833018"/>
            <a:ext cx="2557500" cy="2790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849755" y="5669750"/>
            <a:ext cx="44521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bg-BG" sz="4000" b="1" dirty="0"/>
              <a:t>Qual o objetivo ?</a:t>
            </a:r>
            <a:endParaRPr lang="en-US" sz="4000" dirty="0"/>
          </a:p>
        </p:txBody>
      </p:sp>
      <p:pic>
        <p:nvPicPr>
          <p:cNvPr id="9" name="Picture 2" descr="Como fazer pão de queijo - História, benefícios e dicas">
            <a:extLst>
              <a:ext uri="{FF2B5EF4-FFF2-40B4-BE49-F238E27FC236}">
                <a16:creationId xmlns:a16="http://schemas.microsoft.com/office/drawing/2014/main" id="{D11FC219-98BC-3047-9C9E-72459BC03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988" y="1479179"/>
            <a:ext cx="3095848" cy="259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Pão de queijo | Cozinha de casa">
            <a:extLst>
              <a:ext uri="{FF2B5EF4-FFF2-40B4-BE49-F238E27FC236}">
                <a16:creationId xmlns:a16="http://schemas.microsoft.com/office/drawing/2014/main" id="{93FB8F06-91D7-6546-A0A8-064445FB0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177" y="3444035"/>
            <a:ext cx="3095849" cy="228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1184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89039" y="4265391"/>
            <a:ext cx="9378894" cy="918993"/>
          </a:xfrm>
        </p:spPr>
        <p:txBody>
          <a:bodyPr>
            <a:normAutofit/>
          </a:bodyPr>
          <a:lstStyle/>
          <a:p>
            <a:r>
              <a:rPr lang="pt-BR" b="1" dirty="0"/>
              <a:t>O Processo </a:t>
            </a:r>
            <a:r>
              <a:rPr lang="pt-BR" sz="4000" b="1" dirty="0"/>
              <a:t>de desenvolvimento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667" y="1028425"/>
            <a:ext cx="4013543" cy="251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757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/>
              <a:t>Metodologia</a:t>
            </a:r>
            <a:br>
              <a:rPr lang="pt-BR" sz="4000" dirty="0"/>
            </a:br>
            <a:r>
              <a:rPr lang="pt-BR" sz="2000" dirty="0"/>
              <a:t>de desenvolvimento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Introdução à Qualidade de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430510"/>
            <a:ext cx="8915400" cy="3095470"/>
          </a:xfrm>
        </p:spPr>
        <p:txBody>
          <a:bodyPr/>
          <a:lstStyle/>
          <a:p>
            <a:r>
              <a:rPr lang="en-US" dirty="0"/>
              <a:t>Desenvolvimento em </a:t>
            </a:r>
            <a:r>
              <a:rPr lang="en-US" dirty="0" err="1"/>
              <a:t>cascata</a:t>
            </a:r>
            <a:endParaRPr lang="en-US" dirty="0"/>
          </a:p>
          <a:p>
            <a:endParaRPr lang="en-US" dirty="0"/>
          </a:p>
          <a:p>
            <a:r>
              <a:rPr lang="en-US" dirty="0"/>
              <a:t>Desenvolvimento por processo</a:t>
            </a:r>
          </a:p>
          <a:p>
            <a:endParaRPr lang="en-US" dirty="0"/>
          </a:p>
          <a:p>
            <a:r>
              <a:rPr lang="en-US" dirty="0" err="1"/>
              <a:t>Desenvolvimeno</a:t>
            </a:r>
            <a:r>
              <a:rPr lang="en-US" dirty="0"/>
              <a:t> </a:t>
            </a:r>
            <a:r>
              <a:rPr lang="en-US" dirty="0" err="1"/>
              <a:t>ágil</a:t>
            </a:r>
            <a:endParaRPr lang="en-US" dirty="0"/>
          </a:p>
          <a:p>
            <a:endParaRPr lang="en-US" dirty="0"/>
          </a:p>
          <a:p>
            <a:r>
              <a:rPr lang="en-US" dirty="0"/>
              <a:t>Desenvolvimento </a:t>
            </a:r>
            <a:r>
              <a:rPr lang="en-US" dirty="0" err="1"/>
              <a:t>remoto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3729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/>
              <a:t>Metodologia</a:t>
            </a:r>
            <a:br>
              <a:rPr lang="pt-BR" sz="4000" dirty="0"/>
            </a:br>
            <a:r>
              <a:rPr lang="pt-BR" sz="2000" dirty="0"/>
              <a:t>de desenvolvimento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Introdução à Qualidade de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10190" y="3107612"/>
            <a:ext cx="8489605" cy="134304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solidFill>
                  <a:srgbClr val="C00000"/>
                </a:solidFill>
              </a:rPr>
              <a:t>Porquê nunca dá tempo de fazer certo mas sempre dá tempo de refazer ?</a:t>
            </a:r>
          </a:p>
        </p:txBody>
      </p:sp>
    </p:spTree>
    <p:extLst>
      <p:ext uri="{BB962C8B-B14F-4D97-AF65-F5344CB8AC3E}">
        <p14:creationId xmlns:p14="http://schemas.microsoft.com/office/powerpoint/2010/main" val="7113692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/>
              <a:t>Práticas Ágeis</a:t>
            </a:r>
            <a:br>
              <a:rPr lang="pt-BR" sz="4000" dirty="0"/>
            </a:br>
            <a:r>
              <a:rPr lang="pt-BR" sz="2000" dirty="0"/>
              <a:t>de desenvolvimento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>
          <a:xfrm>
            <a:off x="3967252" y="6434211"/>
            <a:ext cx="8054075" cy="292503"/>
          </a:xfrm>
        </p:spPr>
        <p:txBody>
          <a:bodyPr/>
          <a:lstStyle/>
          <a:p>
            <a:r>
              <a:rPr lang="pt-BR" dirty="0"/>
              <a:t>Introdução à Qualidade de Software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06827" y="2105321"/>
            <a:ext cx="4351629" cy="41285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13/11/2001 em Utah</a:t>
            </a:r>
          </a:p>
          <a:p>
            <a:pPr marL="0" indent="0">
              <a:buNone/>
            </a:pPr>
            <a:r>
              <a:rPr lang="en-US" sz="1400" dirty="0"/>
              <a:t>Kent Beck, Mike </a:t>
            </a:r>
            <a:r>
              <a:rPr lang="en-US" sz="1400" dirty="0" err="1"/>
              <a:t>Beedle</a:t>
            </a:r>
            <a:r>
              <a:rPr lang="en-US" sz="1400" dirty="0"/>
              <a:t>, </a:t>
            </a:r>
            <a:r>
              <a:rPr lang="en-US" sz="1400" dirty="0" err="1"/>
              <a:t>Arie</a:t>
            </a:r>
            <a:r>
              <a:rPr lang="en-US" sz="1400" dirty="0"/>
              <a:t> van </a:t>
            </a:r>
            <a:r>
              <a:rPr lang="en-US" sz="1400" dirty="0" err="1"/>
              <a:t>Bennekum</a:t>
            </a:r>
            <a:r>
              <a:rPr lang="en-US" sz="1400" dirty="0"/>
              <a:t>, Alistair Cockburn, Ward Cunningham, Martin Fowler, James </a:t>
            </a:r>
            <a:r>
              <a:rPr lang="en-US" sz="1400" dirty="0" err="1"/>
              <a:t>Grenning</a:t>
            </a:r>
            <a:r>
              <a:rPr lang="en-US" sz="1400" dirty="0"/>
              <a:t>, Jim </a:t>
            </a:r>
            <a:r>
              <a:rPr lang="en-US" sz="1400" dirty="0" err="1"/>
              <a:t>Highsmith</a:t>
            </a:r>
            <a:r>
              <a:rPr lang="en-US" sz="1400" dirty="0"/>
              <a:t>, Andrew Hunt, Ron Jeffries, Jon Kern, Brian </a:t>
            </a:r>
            <a:r>
              <a:rPr lang="en-US" sz="1400" dirty="0" err="1"/>
              <a:t>Marick</a:t>
            </a:r>
            <a:r>
              <a:rPr lang="en-US" sz="1400" dirty="0"/>
              <a:t>, Robert C. Martin, Steve Mellor, Ken </a:t>
            </a:r>
            <a:r>
              <a:rPr lang="en-US" sz="1400" dirty="0" err="1"/>
              <a:t>Schwaber</a:t>
            </a:r>
            <a:r>
              <a:rPr lang="en-US" sz="1400" dirty="0"/>
              <a:t>, Jeff Sutherland, Dave Thomas.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b="1" dirty="0"/>
              <a:t>Manifesto para o </a:t>
            </a:r>
          </a:p>
          <a:p>
            <a:pPr marL="0" indent="0">
              <a:buNone/>
            </a:pPr>
            <a:r>
              <a:rPr lang="en-US" sz="2800" b="1" dirty="0"/>
              <a:t>desenvolvimento ágil </a:t>
            </a:r>
          </a:p>
          <a:p>
            <a:pPr marL="0" indent="0">
              <a:buNone/>
            </a:pPr>
            <a:r>
              <a:rPr lang="en-US" sz="2800" b="1" dirty="0"/>
              <a:t>de software 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 descr="Manifesto Ágil: uma revolução no desenvolvimento de projetos | Laura Widal">
            <a:extLst>
              <a:ext uri="{FF2B5EF4-FFF2-40B4-BE49-F238E27FC236}">
                <a16:creationId xmlns:a16="http://schemas.microsoft.com/office/drawing/2014/main" id="{DC7DB07A-16F3-884C-8AB2-A52A40A1D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457" y="2193657"/>
            <a:ext cx="5874197" cy="3912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932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/>
              <a:t>Práticas Ágeis</a:t>
            </a:r>
            <a:br>
              <a:rPr lang="pt-BR" sz="4000" dirty="0"/>
            </a:br>
            <a:r>
              <a:rPr lang="pt-BR" sz="2000" dirty="0"/>
              <a:t>de desenvolvimento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Introdução à Qualidade de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2929" y="2296400"/>
            <a:ext cx="8915400" cy="3564442"/>
          </a:xfrm>
        </p:spPr>
        <p:txBody>
          <a:bodyPr/>
          <a:lstStyle/>
          <a:p>
            <a:r>
              <a:rPr lang="pt-PT" dirty="0">
                <a:latin typeface="Arial" charset="0"/>
              </a:rPr>
              <a:t>Entregas curtas;</a:t>
            </a:r>
          </a:p>
          <a:p>
            <a:r>
              <a:rPr lang="pt-PT" dirty="0">
                <a:latin typeface="Arial" charset="0"/>
              </a:rPr>
              <a:t>Estimativas e quebra de atividades envolvendo desenvolvedores;</a:t>
            </a:r>
          </a:p>
          <a:p>
            <a:r>
              <a:rPr lang="pt-PT" dirty="0">
                <a:latin typeface="Arial" charset="0"/>
              </a:rPr>
              <a:t>Reuniões diárias;</a:t>
            </a:r>
          </a:p>
          <a:p>
            <a:r>
              <a:rPr lang="pt-PT" dirty="0">
                <a:latin typeface="Arial" charset="0"/>
              </a:rPr>
              <a:t>Retrospectiva;</a:t>
            </a:r>
          </a:p>
          <a:p>
            <a:r>
              <a:rPr lang="pt-PT" dirty="0">
                <a:latin typeface="Arial" charset="0"/>
              </a:rPr>
              <a:t>Envolvimento do cliente;</a:t>
            </a:r>
          </a:p>
          <a:p>
            <a:r>
              <a:rPr lang="pt-PT" dirty="0" err="1">
                <a:latin typeface="Arial" charset="0"/>
              </a:rPr>
              <a:t>Kanban</a:t>
            </a:r>
            <a:r>
              <a:rPr lang="pt-PT" dirty="0">
                <a:latin typeface="Arial" charset="0"/>
              </a:rPr>
              <a:t>;</a:t>
            </a:r>
          </a:p>
          <a:p>
            <a:r>
              <a:rPr lang="pt-PT" dirty="0" err="1">
                <a:latin typeface="Arial" charset="0"/>
              </a:rPr>
              <a:t>Burndown</a:t>
            </a:r>
            <a:r>
              <a:rPr lang="pt-PT" dirty="0">
                <a:latin typeface="Arial" charset="0"/>
              </a:rPr>
              <a:t>;</a:t>
            </a:r>
          </a:p>
          <a:p>
            <a:r>
              <a:rPr lang="pt-PT" dirty="0">
                <a:latin typeface="Arial" charset="0"/>
              </a:rPr>
              <a:t>Conceito de times.</a:t>
            </a:r>
          </a:p>
          <a:p>
            <a:endParaRPr lang="en-US" dirty="0"/>
          </a:p>
        </p:txBody>
      </p:sp>
      <p:pic>
        <p:nvPicPr>
          <p:cNvPr id="6" name="Picture 2" descr="http://t0.gstatic.com/images?q=tbn:ANd9GcTsiBVz2SrsWP7D1a9WcJWBPtVc7rvtp6rVwm-Srw0OYvProqNrQ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828" y="3614969"/>
            <a:ext cx="1804327" cy="191709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129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/>
              <a:t>Conceitos de Times</a:t>
            </a:r>
            <a:br>
              <a:rPr lang="pt-BR" sz="4000" dirty="0"/>
            </a:br>
            <a:r>
              <a:rPr lang="pt-BR" sz="2000" dirty="0"/>
              <a:t>no desenvolvimento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Introdução à Qualidade de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2929" y="2296400"/>
            <a:ext cx="8915400" cy="3564442"/>
          </a:xfrm>
        </p:spPr>
        <p:txBody>
          <a:bodyPr>
            <a:normAutofit/>
          </a:bodyPr>
          <a:lstStyle/>
          <a:p>
            <a:r>
              <a:rPr lang="pt-PT" dirty="0">
                <a:latin typeface="Arial" charset="0"/>
              </a:rPr>
              <a:t>Equipe próxima e integrada;</a:t>
            </a:r>
          </a:p>
          <a:p>
            <a:r>
              <a:rPr lang="pt-PT" dirty="0">
                <a:latin typeface="Arial" charset="0"/>
              </a:rPr>
              <a:t>Bons canais de comunicação;</a:t>
            </a:r>
          </a:p>
          <a:p>
            <a:r>
              <a:rPr lang="pt-PT" dirty="0">
                <a:latin typeface="Arial" charset="0"/>
              </a:rPr>
              <a:t>Decisões tomadas rapidamente;</a:t>
            </a:r>
          </a:p>
          <a:p>
            <a:r>
              <a:rPr lang="pt-PT" dirty="0">
                <a:latin typeface="Arial" charset="0"/>
              </a:rPr>
              <a:t>Forte colaboração entre os membros da equipe;</a:t>
            </a:r>
          </a:p>
          <a:p>
            <a:r>
              <a:rPr lang="pt-PT" dirty="0">
                <a:latin typeface="Arial" charset="0"/>
              </a:rPr>
              <a:t>Paixão e trabalho duro;</a:t>
            </a:r>
          </a:p>
          <a:p>
            <a:r>
              <a:rPr lang="pt-PT" dirty="0">
                <a:latin typeface="Arial" charset="0"/>
              </a:rPr>
              <a:t>Respeito;</a:t>
            </a:r>
          </a:p>
          <a:p>
            <a:r>
              <a:rPr lang="pt-PT" dirty="0">
                <a:latin typeface="Arial" charset="0"/>
              </a:rPr>
              <a:t>Sentimento real de comprometimento;</a:t>
            </a:r>
          </a:p>
          <a:p>
            <a:r>
              <a:rPr lang="pt-PT" dirty="0">
                <a:latin typeface="Arial" charset="0"/>
              </a:rPr>
              <a:t>Gerentes treinadores. </a:t>
            </a:r>
          </a:p>
          <a:p>
            <a:endParaRPr lang="en-US" dirty="0"/>
          </a:p>
        </p:txBody>
      </p:sp>
      <p:pic>
        <p:nvPicPr>
          <p:cNvPr id="8" name="Picture 2" descr="http://www.pmforstrategy.com/rugby_scrum_0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655" y="1758253"/>
            <a:ext cx="4189616" cy="2981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0613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/>
              <a:t>Acompanhamento</a:t>
            </a:r>
            <a:br>
              <a:rPr lang="pt-BR" sz="4000" dirty="0"/>
            </a:br>
            <a:r>
              <a:rPr lang="pt-BR" sz="2000" dirty="0"/>
              <a:t>da equipe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Introdução à Qualidade de Software</a:t>
            </a:r>
            <a:endParaRPr lang="en-US" dirty="0"/>
          </a:p>
        </p:txBody>
      </p:sp>
      <p:grpSp>
        <p:nvGrpSpPr>
          <p:cNvPr id="9" name="Group 18"/>
          <p:cNvGrpSpPr>
            <a:grpSpLocks/>
          </p:cNvGrpSpPr>
          <p:nvPr/>
        </p:nvGrpSpPr>
        <p:grpSpPr bwMode="auto">
          <a:xfrm>
            <a:off x="1621375" y="2442178"/>
            <a:ext cx="4724400" cy="3387725"/>
            <a:chOff x="336" y="1056"/>
            <a:chExt cx="2976" cy="2134"/>
          </a:xfrm>
        </p:grpSpPr>
        <p:pic>
          <p:nvPicPr>
            <p:cNvPr id="10" name="Picture 16" descr="j042280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" y="1056"/>
              <a:ext cx="1824" cy="1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13"/>
            <p:cNvSpPr>
              <a:spLocks noChangeArrowheads="1"/>
            </p:cNvSpPr>
            <p:nvPr/>
          </p:nvSpPr>
          <p:spPr bwMode="auto">
            <a:xfrm>
              <a:off x="336" y="2928"/>
              <a:ext cx="2976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lnSpc>
                  <a:spcPct val="150000"/>
                </a:lnSpc>
              </a:pPr>
              <a:r>
                <a:rPr lang="pt-BR" sz="1400" b="1">
                  <a:solidFill>
                    <a:schemeClr val="bg2"/>
                  </a:solidFill>
                </a:rPr>
                <a:t>Reuniões de Andamento</a:t>
              </a:r>
              <a:endParaRPr lang="en-US" sz="1400">
                <a:solidFill>
                  <a:schemeClr val="bg2"/>
                </a:solidFill>
              </a:endParaRPr>
            </a:p>
          </p:txBody>
        </p:sp>
      </p:grpSp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990" y="2458298"/>
            <a:ext cx="4469088" cy="2760319"/>
          </a:xfrm>
          <a:prstGeom prst="rect">
            <a:avLst/>
          </a:prstGeom>
          <a:noFill/>
          <a:ln>
            <a:noFill/>
          </a:ln>
          <a:effectLst/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1188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/>
              <a:t>Qualidade</a:t>
            </a:r>
            <a:br>
              <a:rPr lang="pt-BR" sz="4000" dirty="0"/>
            </a:br>
            <a:r>
              <a:rPr lang="pt-BR" sz="2000" dirty="0"/>
              <a:t>Onde ela entra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4338" name="Picture 2" descr="Certificados e selos de qualidade">
            <a:extLst>
              <a:ext uri="{FF2B5EF4-FFF2-40B4-BE49-F238E27FC236}">
                <a16:creationId xmlns:a16="http://schemas.microsoft.com/office/drawing/2014/main" id="{F46B0411-EA3D-4F4B-946E-0DCF6601E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005" y="1616765"/>
            <a:ext cx="8102600" cy="5092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9077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/>
              <a:t>Práticas Ágeis</a:t>
            </a:r>
            <a:br>
              <a:rPr lang="pt-BR" sz="4000" dirty="0"/>
            </a:br>
            <a:r>
              <a:rPr lang="pt-BR" sz="2000" dirty="0"/>
              <a:t>de desenvolvimento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Introdução à Qualidade de Software</a:t>
            </a:r>
            <a:endParaRPr lang="en-US" dirty="0"/>
          </a:p>
        </p:txBody>
      </p:sp>
      <p:pic>
        <p:nvPicPr>
          <p:cNvPr id="9" name="Picture 2" descr="Os 12 princípios do Manifesto Ágil | Universo Projeto">
            <a:extLst>
              <a:ext uri="{FF2B5EF4-FFF2-40B4-BE49-F238E27FC236}">
                <a16:creationId xmlns:a16="http://schemas.microsoft.com/office/drawing/2014/main" id="{D43B1C48-4C54-E546-9CFA-5023AED04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2" y="1615164"/>
            <a:ext cx="5877507" cy="488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7782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/>
              <a:t>Gerencia de Configuração</a:t>
            </a:r>
            <a:br>
              <a:rPr lang="pt-BR" sz="4000" dirty="0"/>
            </a:br>
            <a:r>
              <a:rPr lang="pt-BR" sz="2000" dirty="0"/>
              <a:t>no controle de versões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Introdução à Qualidade de Software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056644" y="2198720"/>
            <a:ext cx="8985459" cy="37776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Muitos problemas de desenvolvimento de software são </a:t>
            </a:r>
            <a:r>
              <a:rPr lang="en-US" dirty="0" err="1"/>
              <a:t>causados</a:t>
            </a:r>
            <a:r>
              <a:rPr lang="en-US" dirty="0"/>
              <a:t> por falta de controle de </a:t>
            </a:r>
            <a:r>
              <a:rPr lang="en-US" dirty="0" err="1"/>
              <a:t>versão</a:t>
            </a:r>
            <a:r>
              <a:rPr lang="en-US" dirty="0"/>
              <a:t>. Faça uma avaliação rápida da situação da sua </a:t>
            </a:r>
            <a:r>
              <a:rPr lang="en-US" dirty="0" err="1"/>
              <a:t>equipe</a:t>
            </a:r>
            <a:r>
              <a:rPr lang="en-US" dirty="0"/>
              <a:t> de desenvolvimento:</a:t>
            </a:r>
          </a:p>
        </p:txBody>
      </p:sp>
      <p:sp>
        <p:nvSpPr>
          <p:cNvPr id="6" name="Rectangle 5"/>
          <p:cNvSpPr/>
          <p:nvPr/>
        </p:nvSpPr>
        <p:spPr>
          <a:xfrm>
            <a:off x="2054727" y="3242910"/>
            <a:ext cx="9017807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Alguém</a:t>
            </a:r>
            <a:r>
              <a:rPr lang="en-US" b="1" dirty="0"/>
              <a:t> já </a:t>
            </a:r>
            <a:r>
              <a:rPr lang="en-US" b="1" dirty="0" err="1"/>
              <a:t>sobrescreveu</a:t>
            </a:r>
            <a:r>
              <a:rPr lang="en-US" b="1" dirty="0"/>
              <a:t> o </a:t>
            </a:r>
            <a:r>
              <a:rPr lang="en-US" b="1" dirty="0" err="1"/>
              <a:t>código</a:t>
            </a:r>
            <a:r>
              <a:rPr lang="en-US" b="1" dirty="0"/>
              <a:t> de outra </a:t>
            </a:r>
            <a:r>
              <a:rPr lang="en-US" b="1" dirty="0" err="1"/>
              <a:t>pessoa</a:t>
            </a:r>
            <a:r>
              <a:rPr lang="en-US" b="1" dirty="0"/>
              <a:t> por </a:t>
            </a:r>
            <a:r>
              <a:rPr lang="en-US" b="1" dirty="0" err="1"/>
              <a:t>acidente</a:t>
            </a:r>
            <a:r>
              <a:rPr lang="en-US" b="1" dirty="0"/>
              <a:t> e </a:t>
            </a:r>
            <a:r>
              <a:rPr lang="en-US" b="1" dirty="0" err="1"/>
              <a:t>acabou</a:t>
            </a:r>
            <a:r>
              <a:rPr lang="en-US" b="1" dirty="0"/>
              <a:t> </a:t>
            </a:r>
            <a:r>
              <a:rPr lang="en-US" b="1" dirty="0" err="1"/>
              <a:t>perdendo</a:t>
            </a:r>
            <a:r>
              <a:rPr lang="en-US" b="1" dirty="0"/>
              <a:t> as alterações?</a:t>
            </a:r>
          </a:p>
          <a:p>
            <a:endParaRPr lang="en-US" b="1" dirty="0"/>
          </a:p>
          <a:p>
            <a:r>
              <a:rPr lang="en-US" b="1" dirty="0">
                <a:solidFill>
                  <a:srgbClr val="0000FF"/>
                </a:solidFill>
              </a:rPr>
              <a:t>Tem </a:t>
            </a:r>
            <a:r>
              <a:rPr lang="en-US" b="1" dirty="0" err="1">
                <a:solidFill>
                  <a:srgbClr val="0000FF"/>
                </a:solidFill>
              </a:rPr>
              <a:t>dificuldades</a:t>
            </a:r>
            <a:r>
              <a:rPr lang="en-US" b="1" dirty="0">
                <a:solidFill>
                  <a:srgbClr val="0000FF"/>
                </a:solidFill>
              </a:rPr>
              <a:t> em saber </a:t>
            </a:r>
            <a:r>
              <a:rPr lang="en-US" b="1" dirty="0" err="1">
                <a:solidFill>
                  <a:srgbClr val="0000FF"/>
                </a:solidFill>
              </a:rPr>
              <a:t>quais</a:t>
            </a:r>
            <a:r>
              <a:rPr lang="en-US" b="1" dirty="0">
                <a:solidFill>
                  <a:srgbClr val="0000FF"/>
                </a:solidFill>
              </a:rPr>
              <a:t> as alterações </a:t>
            </a:r>
            <a:r>
              <a:rPr lang="en-US" b="1" dirty="0" err="1">
                <a:solidFill>
                  <a:srgbClr val="0000FF"/>
                </a:solidFill>
              </a:rPr>
              <a:t>efetuadas</a:t>
            </a:r>
            <a:r>
              <a:rPr lang="en-US" b="1" dirty="0">
                <a:solidFill>
                  <a:srgbClr val="0000FF"/>
                </a:solidFill>
              </a:rPr>
              <a:t> em um programa, quando foram feitas e quem fez?</a:t>
            </a:r>
          </a:p>
          <a:p>
            <a:endParaRPr lang="en-US" b="1" dirty="0"/>
          </a:p>
          <a:p>
            <a:r>
              <a:rPr lang="en-US" b="1" dirty="0"/>
              <a:t>Tem </a:t>
            </a:r>
            <a:r>
              <a:rPr lang="en-US" b="1" dirty="0" err="1"/>
              <a:t>dificuldade</a:t>
            </a:r>
            <a:r>
              <a:rPr lang="en-US" b="1" dirty="0"/>
              <a:t> em </a:t>
            </a:r>
            <a:r>
              <a:rPr lang="en-US" b="1" dirty="0" err="1"/>
              <a:t>recuperar</a:t>
            </a:r>
            <a:r>
              <a:rPr lang="en-US" b="1" dirty="0"/>
              <a:t> o </a:t>
            </a:r>
            <a:r>
              <a:rPr lang="en-US" b="1" dirty="0" err="1"/>
              <a:t>código</a:t>
            </a:r>
            <a:r>
              <a:rPr lang="en-US" b="1" dirty="0"/>
              <a:t> de uma </a:t>
            </a:r>
            <a:r>
              <a:rPr lang="en-US" b="1" dirty="0" err="1"/>
              <a:t>versão</a:t>
            </a:r>
            <a:r>
              <a:rPr lang="en-US" b="1" dirty="0"/>
              <a:t> anterior que está em produção?</a:t>
            </a:r>
          </a:p>
          <a:p>
            <a:endParaRPr lang="en-US" b="1" dirty="0"/>
          </a:p>
          <a:p>
            <a:r>
              <a:rPr lang="en-US" b="1" dirty="0">
                <a:solidFill>
                  <a:srgbClr val="0000FF"/>
                </a:solidFill>
              </a:rPr>
              <a:t>Tem problemas em manter variações do sistema ao mesmo tempo?</a:t>
            </a:r>
          </a:p>
        </p:txBody>
      </p:sp>
    </p:spTree>
    <p:extLst>
      <p:ext uri="{BB962C8B-B14F-4D97-AF65-F5344CB8AC3E}">
        <p14:creationId xmlns:p14="http://schemas.microsoft.com/office/powerpoint/2010/main" val="28433444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/>
              <a:t>Gerencia de Configuração</a:t>
            </a:r>
            <a:br>
              <a:rPr lang="pt-BR" sz="4000" dirty="0"/>
            </a:br>
            <a:r>
              <a:rPr lang="pt-BR" sz="2000" dirty="0"/>
              <a:t>no controle de versões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82A20C1-103D-174C-9293-921FD48A6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535" y="1590556"/>
            <a:ext cx="7870929" cy="4852516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F158648A-7778-AC44-AEE4-F772E129ED40}"/>
              </a:ext>
            </a:extLst>
          </p:cNvPr>
          <p:cNvSpPr/>
          <p:nvPr/>
        </p:nvSpPr>
        <p:spPr>
          <a:xfrm>
            <a:off x="2173355" y="6482828"/>
            <a:ext cx="90909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 err="1"/>
              <a:t>https</a:t>
            </a:r>
            <a:r>
              <a:rPr lang="pt-BR" sz="1400" dirty="0"/>
              <a:t>://</a:t>
            </a:r>
            <a:r>
              <a:rPr lang="pt-BR" sz="1400" dirty="0" err="1"/>
              <a:t>blog.pronus.io</a:t>
            </a:r>
            <a:r>
              <a:rPr lang="pt-BR" sz="1400" dirty="0"/>
              <a:t>/posts/o-que-eh-gerencia-de-</a:t>
            </a:r>
            <a:r>
              <a:rPr lang="pt-BR" sz="1400" dirty="0" err="1"/>
              <a:t>configuracao</a:t>
            </a:r>
            <a:r>
              <a:rPr lang="pt-BR" sz="1400" dirty="0"/>
              <a:t>-de-software/</a:t>
            </a:r>
          </a:p>
        </p:txBody>
      </p:sp>
    </p:spTree>
    <p:extLst>
      <p:ext uri="{BB962C8B-B14F-4D97-AF65-F5344CB8AC3E}">
        <p14:creationId xmlns:p14="http://schemas.microsoft.com/office/powerpoint/2010/main" val="444886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/>
              <a:t>Gerencia de Configuração</a:t>
            </a:r>
            <a:br>
              <a:rPr lang="pt-BR" sz="4000" dirty="0"/>
            </a:br>
            <a:r>
              <a:rPr lang="pt-BR" sz="2000" dirty="0"/>
              <a:t>no controle de versões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Introdução à Qualidade de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87075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Alguns…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4000" dirty="0"/>
              <a:t>SVN Tortoise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VSS</a:t>
            </a:r>
          </a:p>
          <a:p>
            <a:pPr marL="0" indent="0">
              <a:buNone/>
            </a:pPr>
            <a:endParaRPr lang="en-US" sz="4000" dirty="0"/>
          </a:p>
          <a:p>
            <a:pPr marL="0" indent="0">
              <a:buNone/>
            </a:pPr>
            <a:r>
              <a:rPr lang="en-US" sz="4000" dirty="0"/>
              <a:t>GIT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44" name="Picture 4" descr="Os serviços de versionamento de código – Engenharia da Computação">
            <a:extLst>
              <a:ext uri="{FF2B5EF4-FFF2-40B4-BE49-F238E27FC236}">
                <a16:creationId xmlns:a16="http://schemas.microsoft.com/office/drawing/2014/main" id="{D65ED25D-4E97-C847-845C-2CE4E1009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729" y="2036450"/>
            <a:ext cx="4643507" cy="3756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0013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/>
              <a:t>Gerencia de Configuração</a:t>
            </a:r>
            <a:br>
              <a:rPr lang="pt-BR" sz="4000" dirty="0"/>
            </a:br>
            <a:r>
              <a:rPr lang="pt-BR" sz="2000" dirty="0"/>
              <a:t>no controle de versões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0242" name="Picture 2" descr="Trunk-Based Development">
            <a:extLst>
              <a:ext uri="{FF2B5EF4-FFF2-40B4-BE49-F238E27FC236}">
                <a16:creationId xmlns:a16="http://schemas.microsoft.com/office/drawing/2014/main" id="{F21FE330-4EAE-A747-89A5-3F1A74B7D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249" y="1754290"/>
            <a:ext cx="8911688" cy="499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28559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/>
              <a:t>Clean </a:t>
            </a:r>
            <a:r>
              <a:rPr lang="pt-BR" sz="4000" dirty="0" err="1"/>
              <a:t>Code</a:t>
            </a:r>
            <a:br>
              <a:rPr lang="pt-BR" sz="4000" dirty="0"/>
            </a:br>
            <a:r>
              <a:rPr lang="pt-BR" sz="2000" dirty="0"/>
              <a:t>do software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Introdução à Qualidade de Software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572929" y="2296400"/>
            <a:ext cx="8915400" cy="3564442"/>
          </a:xfrm>
        </p:spPr>
        <p:txBody>
          <a:bodyPr/>
          <a:lstStyle/>
          <a:p>
            <a:r>
              <a:rPr lang="pt-BR" b="1" dirty="0">
                <a:solidFill>
                  <a:schemeClr val="tx1"/>
                </a:solidFill>
                <a:latin typeface="+mj-lt"/>
              </a:rPr>
              <a:t>Arquivos em geral com padrão de nomes:</a:t>
            </a:r>
          </a:p>
          <a:p>
            <a:pPr marL="0" indent="0">
              <a:buNone/>
            </a:pPr>
            <a:r>
              <a:rPr lang="pt-BR" b="1" dirty="0">
                <a:latin typeface="+mj-lt"/>
              </a:rPr>
              <a:t>&lt;Cliente&gt; - &lt;Projeto&gt; - &lt;Nome do Artefato&gt; - </a:t>
            </a:r>
            <a:r>
              <a:rPr lang="pt-BR" b="1" dirty="0">
                <a:solidFill>
                  <a:srgbClr val="FF3300"/>
                </a:solidFill>
                <a:latin typeface="+mj-lt"/>
              </a:rPr>
              <a:t>&lt;Identificador&gt; - &lt;Data&gt;</a:t>
            </a:r>
          </a:p>
          <a:p>
            <a:pPr marL="0" indent="0" algn="ctr">
              <a:buNone/>
            </a:pPr>
            <a:r>
              <a:rPr lang="pt-BR" b="1" dirty="0">
                <a:solidFill>
                  <a:srgbClr val="262673"/>
                </a:solidFill>
                <a:latin typeface="+mj-lt"/>
              </a:rPr>
              <a:t>TODOS! (atas, fontes, especificações, e-mails, etc)</a:t>
            </a:r>
            <a:endParaRPr lang="pt-BR" b="1" dirty="0">
              <a:solidFill>
                <a:srgbClr val="FF3300"/>
              </a:solidFill>
              <a:latin typeface="+mj-lt"/>
            </a:endParaRPr>
          </a:p>
          <a:p>
            <a:pPr marL="0" indent="0">
              <a:buNone/>
            </a:pPr>
            <a:endParaRPr lang="pt-BR" b="1" dirty="0">
              <a:solidFill>
                <a:srgbClr val="FF3300"/>
              </a:solidFill>
              <a:latin typeface="+mj-lt"/>
            </a:endParaRPr>
          </a:p>
          <a:p>
            <a:r>
              <a:rPr lang="pt-BR" b="1" dirty="0">
                <a:solidFill>
                  <a:schemeClr val="tx1"/>
                </a:solidFill>
                <a:latin typeface="+mj-lt"/>
              </a:rPr>
              <a:t>Fontes:</a:t>
            </a:r>
          </a:p>
          <a:p>
            <a:pPr marL="0" indent="0">
              <a:buNone/>
            </a:pPr>
            <a:r>
              <a:rPr lang="pt-BR" dirty="0">
                <a:solidFill>
                  <a:srgbClr val="000000"/>
                </a:solidFill>
                <a:latin typeface="+mj-lt"/>
              </a:rPr>
              <a:t>Na sua identificação utiliza-se (se possível) alguma relação com o requisito: </a:t>
            </a:r>
          </a:p>
          <a:p>
            <a:pPr marL="0" indent="0">
              <a:buNone/>
            </a:pPr>
            <a:endParaRPr lang="pt-BR" dirty="0">
              <a:solidFill>
                <a:srgbClr val="000000"/>
              </a:solidFill>
              <a:latin typeface="+mj-lt"/>
            </a:endParaRPr>
          </a:p>
          <a:p>
            <a:pPr marL="0" indent="0">
              <a:buNone/>
            </a:pPr>
            <a:r>
              <a:rPr lang="pt-BR" dirty="0">
                <a:sym typeface="Wingdings" charset="0"/>
              </a:rPr>
              <a:t>Exe.: Cadastro de Usuário  </a:t>
            </a:r>
            <a:r>
              <a:rPr lang="pt-BR" dirty="0" err="1">
                <a:sym typeface="Wingdings" charset="0"/>
              </a:rPr>
              <a:t>cadUsuario.jsp</a:t>
            </a:r>
            <a:r>
              <a:rPr lang="pt-BR" dirty="0">
                <a:sym typeface="Wingdings" charset="0"/>
              </a:rPr>
              <a:t> </a:t>
            </a:r>
          </a:p>
          <a:p>
            <a:pPr marL="0" indent="0">
              <a:buNone/>
            </a:pPr>
            <a:endParaRPr lang="pt-BR" dirty="0">
              <a:solidFill>
                <a:srgbClr val="000000"/>
              </a:solidFill>
              <a:latin typeface="+mj-lt"/>
            </a:endParaRPr>
          </a:p>
          <a:p>
            <a:pPr marL="0" indent="0">
              <a:buNone/>
            </a:pPr>
            <a:endParaRPr lang="pt-BR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BR" b="1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pic>
        <p:nvPicPr>
          <p:cNvPr id="14" name="Picture 9" descr="j03961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71"/>
          <a:stretch>
            <a:fillRect/>
          </a:stretch>
        </p:blipFill>
        <p:spPr bwMode="auto">
          <a:xfrm>
            <a:off x="8556027" y="4721233"/>
            <a:ext cx="1295948" cy="123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23608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/>
              <a:t>Clean </a:t>
            </a:r>
            <a:r>
              <a:rPr lang="pt-BR" sz="4000" dirty="0" err="1"/>
              <a:t>Code</a:t>
            </a:r>
            <a:br>
              <a:rPr lang="pt-BR" sz="4000" dirty="0"/>
            </a:br>
            <a:r>
              <a:rPr lang="pt-BR" sz="2000" dirty="0"/>
              <a:t>do software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2290" name="Picture 2" descr="Clean Code: A Handbook of Agile Software Craftsmanship | Amazon.com.br">
            <a:extLst>
              <a:ext uri="{FF2B5EF4-FFF2-40B4-BE49-F238E27FC236}">
                <a16:creationId xmlns:a16="http://schemas.microsoft.com/office/drawing/2014/main" id="{20BEB2C9-4BD3-FE4B-A3B4-B94CA3D0D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90" y="1683134"/>
            <a:ext cx="2043925" cy="2698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AGILE2012: Clean Code – Robert Martin | Mulheres na Computação">
            <a:extLst>
              <a:ext uri="{FF2B5EF4-FFF2-40B4-BE49-F238E27FC236}">
                <a16:creationId xmlns:a16="http://schemas.microsoft.com/office/drawing/2014/main" id="{481E5B7D-DD2B-8E4E-8C82-0DFF2A91A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277" y="1547383"/>
            <a:ext cx="5528433" cy="500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The Clean Coder : Robert C. Martin : 9780137081073">
            <a:extLst>
              <a:ext uri="{FF2B5EF4-FFF2-40B4-BE49-F238E27FC236}">
                <a16:creationId xmlns:a16="http://schemas.microsoft.com/office/drawing/2014/main" id="{9C89C374-6CA4-7D4E-B12D-E18F4C3B9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3290" y="2806237"/>
            <a:ext cx="2101850" cy="273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Download E-book Clean Code - Developer Plus">
            <a:extLst>
              <a:ext uri="{FF2B5EF4-FFF2-40B4-BE49-F238E27FC236}">
                <a16:creationId xmlns:a16="http://schemas.microsoft.com/office/drawing/2014/main" id="{B32AA12A-CE5F-2B4C-8418-7E1C3D120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370" y="4051763"/>
            <a:ext cx="1580737" cy="252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7096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/>
              <a:t>Qualidade Atinge Tudo</a:t>
            </a:r>
            <a:br>
              <a:rPr lang="pt-BR" sz="4000" dirty="0"/>
            </a:br>
            <a:r>
              <a:rPr lang="pt-BR" sz="2000" dirty="0"/>
              <a:t>Qualidade no processo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Introdução à Qualidade de Software</a:t>
            </a:r>
            <a:endParaRPr lang="en-US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9E56A73-7901-3B43-9ABF-52D0A8CF88B5}"/>
              </a:ext>
            </a:extLst>
          </p:cNvPr>
          <p:cNvSpPr/>
          <p:nvPr/>
        </p:nvSpPr>
        <p:spPr>
          <a:xfrm>
            <a:off x="2372729" y="2367678"/>
            <a:ext cx="8082662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pt-BR" sz="5400" b="1" cap="none" spc="0" dirty="0">
                <a:ln/>
                <a:solidFill>
                  <a:schemeClr val="accent3"/>
                </a:solidFill>
                <a:effectLst/>
              </a:rPr>
              <a:t>Quais outras iniciativas </a:t>
            </a:r>
          </a:p>
          <a:p>
            <a:pPr algn="ctr"/>
            <a:r>
              <a:rPr lang="pt-BR" sz="5400" b="1" cap="none" spc="0" dirty="0">
                <a:ln/>
                <a:solidFill>
                  <a:schemeClr val="accent3"/>
                </a:solidFill>
                <a:effectLst/>
              </a:rPr>
              <a:t>de qualidade </a:t>
            </a:r>
          </a:p>
          <a:p>
            <a:pPr algn="ctr"/>
            <a:r>
              <a:rPr lang="pt-BR" sz="5400" b="1" cap="none" spc="0" dirty="0">
                <a:ln/>
                <a:solidFill>
                  <a:schemeClr val="accent3"/>
                </a:solidFill>
                <a:effectLst/>
              </a:rPr>
              <a:t>que você conhece ?</a:t>
            </a:r>
          </a:p>
        </p:txBody>
      </p:sp>
    </p:spTree>
    <p:extLst>
      <p:ext uri="{BB962C8B-B14F-4D97-AF65-F5344CB8AC3E}">
        <p14:creationId xmlns:p14="http://schemas.microsoft.com/office/powerpoint/2010/main" val="17995988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/>
              <a:t>Exercício</a:t>
            </a:r>
            <a:br>
              <a:rPr lang="pt-BR" sz="4000" dirty="0"/>
            </a:br>
            <a:r>
              <a:rPr lang="pt-BR" sz="2000" dirty="0"/>
              <a:t>Qualidade no trabalho em equipe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Introdução à Qualidade de Software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410215" y="1961234"/>
            <a:ext cx="8411003" cy="406703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bg-BG" sz="1900" b="1" dirty="0">
                <a:solidFill>
                  <a:srgbClr val="000000"/>
                </a:solidFill>
                <a:latin typeface="+mj-lt"/>
              </a:rPr>
              <a:t>Defina a qualidade dos sistemas:</a:t>
            </a:r>
          </a:p>
          <a:p>
            <a:pPr marL="0" indent="0">
              <a:buNone/>
            </a:pPr>
            <a:endParaRPr lang="bg-BG" sz="1900" b="1" dirty="0">
              <a:solidFill>
                <a:srgbClr val="000000"/>
              </a:solidFill>
              <a:latin typeface="+mj-lt"/>
            </a:endParaRPr>
          </a:p>
          <a:p>
            <a:pPr marL="457200" indent="-457200">
              <a:buAutoNum type="arabicParenR"/>
            </a:pPr>
            <a:r>
              <a:rPr lang="bg-BG" sz="1900" b="1" dirty="0">
                <a:solidFill>
                  <a:srgbClr val="000000"/>
                </a:solidFill>
                <a:latin typeface="+mj-lt"/>
              </a:rPr>
              <a:t>Sistemas de Contabilidade </a:t>
            </a:r>
          </a:p>
          <a:p>
            <a:pPr marL="457200" indent="-457200">
              <a:buAutoNum type="arabicParenR"/>
            </a:pPr>
            <a:r>
              <a:rPr lang="bg-BG" sz="1900" b="1" dirty="0">
                <a:solidFill>
                  <a:srgbClr val="000000"/>
                </a:solidFill>
                <a:latin typeface="+mj-lt"/>
              </a:rPr>
              <a:t>Sistema de C</a:t>
            </a:r>
            <a:r>
              <a:rPr lang="en-US" sz="1900" b="1" dirty="0">
                <a:solidFill>
                  <a:srgbClr val="000000"/>
                </a:solidFill>
                <a:latin typeface="+mj-lt"/>
              </a:rPr>
              <a:t>o</a:t>
            </a:r>
            <a:r>
              <a:rPr lang="bg-BG" sz="1900" b="1" dirty="0">
                <a:solidFill>
                  <a:srgbClr val="000000"/>
                </a:solidFill>
                <a:latin typeface="+mj-lt"/>
              </a:rPr>
              <a:t>ntrole de Clientes para Restaurante</a:t>
            </a:r>
          </a:p>
          <a:p>
            <a:pPr marL="457200" indent="-457200">
              <a:buAutoNum type="arabicParenR"/>
            </a:pPr>
            <a:r>
              <a:rPr lang="bg-BG" sz="1900" b="1" dirty="0">
                <a:solidFill>
                  <a:srgbClr val="000000"/>
                </a:solidFill>
                <a:latin typeface="+mj-lt"/>
              </a:rPr>
              <a:t>Sistema Médico de Controle de Marca Passo </a:t>
            </a:r>
          </a:p>
          <a:p>
            <a:pPr marL="457200" indent="-457200">
              <a:buAutoNum type="arabicParenR"/>
            </a:pPr>
            <a:r>
              <a:rPr lang="bg-BG" sz="1900" b="1" dirty="0">
                <a:solidFill>
                  <a:srgbClr val="000000"/>
                </a:solidFill>
                <a:latin typeface="+mj-lt"/>
              </a:rPr>
              <a:t>Sistema de Controle de Gado para Fazenda</a:t>
            </a:r>
          </a:p>
          <a:p>
            <a:pPr marL="457200" indent="-457200">
              <a:buAutoNum type="arabicParenR"/>
            </a:pPr>
            <a:r>
              <a:rPr lang="bg-BG" sz="1900" b="1" dirty="0">
                <a:solidFill>
                  <a:srgbClr val="000000"/>
                </a:solidFill>
                <a:latin typeface="+mj-lt"/>
              </a:rPr>
              <a:t>Sistema de Controle de M</a:t>
            </a:r>
            <a:r>
              <a:rPr lang="en-US" sz="1900" b="1" dirty="0">
                <a:solidFill>
                  <a:srgbClr val="000000"/>
                </a:solidFill>
                <a:latin typeface="+mj-lt"/>
              </a:rPr>
              <a:t>o</a:t>
            </a:r>
            <a:r>
              <a:rPr lang="bg-BG" sz="1900" b="1" dirty="0">
                <a:solidFill>
                  <a:srgbClr val="000000"/>
                </a:solidFill>
                <a:latin typeface="+mj-lt"/>
              </a:rPr>
              <a:t>ntagem de Bolos</a:t>
            </a:r>
          </a:p>
          <a:p>
            <a:pPr marL="457200" indent="-457200">
              <a:buAutoNum type="arabicParenR"/>
            </a:pPr>
            <a:r>
              <a:rPr lang="bg-BG" sz="1900" b="1" dirty="0">
                <a:solidFill>
                  <a:srgbClr val="000000"/>
                </a:solidFill>
                <a:latin typeface="+mj-lt"/>
              </a:rPr>
              <a:t>Sistema de Controle de Farmácia</a:t>
            </a:r>
          </a:p>
          <a:p>
            <a:pPr marL="457200" indent="-457200">
              <a:buAutoNum type="arabicParenR"/>
            </a:pPr>
            <a:r>
              <a:rPr lang="bg-BG" sz="1900" b="1" dirty="0">
                <a:solidFill>
                  <a:srgbClr val="000000"/>
                </a:solidFill>
                <a:latin typeface="+mj-lt"/>
              </a:rPr>
              <a:t>Sistema de Controle Hospedagem</a:t>
            </a:r>
          </a:p>
          <a:p>
            <a:pPr marL="457200" indent="-457200">
              <a:buAutoNum type="arabicParenR"/>
            </a:pPr>
            <a:r>
              <a:rPr lang="bg-BG" sz="1900" b="1" dirty="0">
                <a:solidFill>
                  <a:srgbClr val="000000"/>
                </a:solidFill>
                <a:latin typeface="+mj-lt"/>
              </a:rPr>
              <a:t>Sistema de Controle de Caronas</a:t>
            </a:r>
          </a:p>
          <a:p>
            <a:pPr marL="457200" indent="-457200">
              <a:buAutoNum type="arabicParenR"/>
            </a:pPr>
            <a:endParaRPr lang="pt-BR" sz="1900" b="1" dirty="0">
              <a:solidFill>
                <a:srgbClr val="000000"/>
              </a:solidFill>
              <a:latin typeface="+mj-lt"/>
            </a:endParaRPr>
          </a:p>
          <a:p>
            <a:pPr marL="0" indent="0">
              <a:buNone/>
            </a:pPr>
            <a:endParaRPr lang="pt-BR" dirty="0">
              <a:solidFill>
                <a:srgbClr val="000000"/>
              </a:solidFill>
              <a:latin typeface="+mj-lt"/>
            </a:endParaRPr>
          </a:p>
          <a:p>
            <a:pPr marL="0" indent="0">
              <a:buNone/>
            </a:pPr>
            <a:endParaRPr lang="pt-BR" dirty="0">
              <a:solidFill>
                <a:srgbClr val="000000"/>
              </a:solidFill>
              <a:latin typeface="+mj-lt"/>
            </a:endParaRPr>
          </a:p>
          <a:p>
            <a:pPr marL="0" indent="0">
              <a:buNone/>
            </a:pPr>
            <a:endParaRPr lang="pt-BR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BR" b="1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6256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/>
              <a:t>Qualidade 3 </a:t>
            </a:r>
            <a:r>
              <a:rPr lang="pt-BR" sz="4000" dirty="0" err="1"/>
              <a:t>Ps</a:t>
            </a:r>
            <a:br>
              <a:rPr lang="pt-BR" sz="4000" dirty="0"/>
            </a:br>
            <a:r>
              <a:rPr lang="pt-BR" sz="2000" dirty="0"/>
              <a:t>Qualidade integrada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18434" name="Picture 2" descr="3 P's Pessoas, Processo e Produto">
            <a:extLst>
              <a:ext uri="{FF2B5EF4-FFF2-40B4-BE49-F238E27FC236}">
                <a16:creationId xmlns:a16="http://schemas.microsoft.com/office/drawing/2014/main" id="{A73A4896-02CC-6E49-B6A6-09D7A8202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700" y="2068671"/>
            <a:ext cx="8102600" cy="455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Marcus Lemonis revela os 3 passos para o sucesso do negócio">
            <a:extLst>
              <a:ext uri="{FF2B5EF4-FFF2-40B4-BE49-F238E27FC236}">
                <a16:creationId xmlns:a16="http://schemas.microsoft.com/office/drawing/2014/main" id="{7F6C4914-62BB-C74F-BE3F-F69229521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4821" y="831250"/>
            <a:ext cx="3299791" cy="247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882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/>
              <a:t>Qualidade</a:t>
            </a:r>
            <a:br>
              <a:rPr lang="pt-BR" sz="4000" dirty="0"/>
            </a:br>
            <a:r>
              <a:rPr lang="pt-BR" sz="2000" dirty="0"/>
              <a:t>Onde ela entra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5362" name="Picture 2" descr="unifloor-certificados-carpetes">
            <a:extLst>
              <a:ext uri="{FF2B5EF4-FFF2-40B4-BE49-F238E27FC236}">
                <a16:creationId xmlns:a16="http://schemas.microsoft.com/office/drawing/2014/main" id="{95ABD2F8-F613-5E48-AFAC-F65A0F417E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666460"/>
            <a:ext cx="7427843" cy="495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4E2462D-6A5A-1C44-B12C-466AF35A99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8157" y="1905000"/>
            <a:ext cx="4946774" cy="3618059"/>
          </a:xfrm>
        </p:spPr>
        <p:txBody>
          <a:bodyPr>
            <a:noAutofit/>
          </a:bodyPr>
          <a:lstStyle/>
          <a:p>
            <a:pPr marL="0" indent="0">
              <a:buFont typeface="Arial" pitchFamily="34" charset="0"/>
              <a:buNone/>
              <a:defRPr/>
            </a:pPr>
            <a:r>
              <a:rPr lang="pt-BR" sz="2000" i="0" dirty="0"/>
              <a:t>Gestão Ambiental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3867913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/>
              <a:t>Qualidade 3 </a:t>
            </a:r>
            <a:r>
              <a:rPr lang="pt-BR" sz="4000" dirty="0" err="1"/>
              <a:t>Ps</a:t>
            </a:r>
            <a:br>
              <a:rPr lang="pt-BR" sz="4000" dirty="0"/>
            </a:br>
            <a:r>
              <a:rPr lang="pt-BR" sz="2000" dirty="0"/>
              <a:t>Qualidade integrada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1026" name="Picture 2" descr="Sucesso Empresarial, Conheça o Modelo dos 3 p&amp;#39;s - Blog Uniom Team">
            <a:extLst>
              <a:ext uri="{FF2B5EF4-FFF2-40B4-BE49-F238E27FC236}">
                <a16:creationId xmlns:a16="http://schemas.microsoft.com/office/drawing/2014/main" id="{0848CD5D-428A-1D4F-857B-62F9A5A11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691" y="1973870"/>
            <a:ext cx="5355724" cy="460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TAE - Cursos e Treinamentos">
            <a:extLst>
              <a:ext uri="{FF2B5EF4-FFF2-40B4-BE49-F238E27FC236}">
                <a16:creationId xmlns:a16="http://schemas.microsoft.com/office/drawing/2014/main" id="{8D70FCB8-5238-DA4D-BE94-66F4393D1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439" y="1264555"/>
            <a:ext cx="4221271" cy="2754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621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20482" name="Picture 2" descr="O atributo alt desta imagem está vazio">
            <a:extLst>
              <a:ext uri="{FF2B5EF4-FFF2-40B4-BE49-F238E27FC236}">
                <a16:creationId xmlns:a16="http://schemas.microsoft.com/office/drawing/2014/main" id="{3C4D58C7-D5A1-E947-A965-B8B9AB86D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2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3408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/>
              <a:t>Qualidade esta em tudo...</a:t>
            </a:r>
            <a:br>
              <a:rPr lang="pt-BR" sz="4000" dirty="0"/>
            </a:br>
            <a:r>
              <a:rPr lang="pt-BR" sz="2000" dirty="0"/>
              <a:t>Qualidade em filmes que você ne sabia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Introdução à Qualidade de Software</a:t>
            </a:r>
            <a:endParaRPr lang="en-US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F1EEC162-4C53-D447-9A93-49CE9655CDAE}"/>
              </a:ext>
            </a:extLst>
          </p:cNvPr>
          <p:cNvSpPr/>
          <p:nvPr/>
        </p:nvSpPr>
        <p:spPr>
          <a:xfrm>
            <a:off x="2421787" y="1905000"/>
            <a:ext cx="641312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bg-BG" sz="2800" u="sng" dirty="0"/>
              <a:t>Vídeo:</a:t>
            </a:r>
          </a:p>
          <a:p>
            <a:pPr algn="ctr"/>
            <a:r>
              <a:rPr lang="en-US" sz="2800" u="sng" dirty="0">
                <a:hlinkClick r:id="rId3"/>
              </a:rPr>
              <a:t>https://youtu.be/3F1MB68J2Ms</a:t>
            </a:r>
            <a:endParaRPr lang="bg-BG" sz="2800" u="sng" dirty="0"/>
          </a:p>
          <a:p>
            <a:pPr algn="ctr"/>
            <a:endParaRPr lang="bg-BG" sz="2800" u="sng" dirty="0"/>
          </a:p>
          <a:p>
            <a:pPr algn="ctr"/>
            <a:r>
              <a:rPr lang="bg-BG" sz="2800" dirty="0"/>
              <a:t>10 Filmes com Computação </a:t>
            </a:r>
          </a:p>
          <a:p>
            <a:pPr algn="ctr"/>
            <a:r>
              <a:rPr lang="bg-BG" sz="2800" dirty="0"/>
              <a:t>Gráfica Avançada</a:t>
            </a:r>
            <a:endParaRPr lang="en-US" sz="28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E3C7200-B455-3A43-97AD-C24B68D4A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336" y="4191665"/>
            <a:ext cx="4786022" cy="230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428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/>
              <a:t>Obrigada !</a:t>
            </a:r>
            <a:br>
              <a:rPr lang="pt-BR" sz="4000" dirty="0"/>
            </a:br>
            <a:r>
              <a:rPr lang="pt-BR" sz="2000" dirty="0"/>
              <a:t>Quer saber mais ...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Introdução à Qualidade de Software</a:t>
            </a:r>
            <a:endParaRPr lang="en-US" dirty="0"/>
          </a:p>
        </p:txBody>
      </p:sp>
      <p:pic>
        <p:nvPicPr>
          <p:cNvPr id="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428" y="2029462"/>
            <a:ext cx="2376488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849640" y="3553656"/>
            <a:ext cx="4013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i="1" dirty="0">
                <a:latin typeface="Calibri" charset="0"/>
                <a:cs typeface="Calibri" charset="0"/>
              </a:rPr>
              <a:t>Vivian Pedó -&gt; </a:t>
            </a:r>
            <a:r>
              <a:rPr lang="pt-BR" dirty="0" err="1">
                <a:latin typeface="Calibri" charset="0"/>
                <a:cs typeface="Calibri" charset="0"/>
              </a:rPr>
              <a:t>profeviv@framers.com.br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932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/>
              <a:t>Qualidade</a:t>
            </a:r>
            <a:br>
              <a:rPr lang="pt-BR" sz="4000" dirty="0"/>
            </a:br>
            <a:r>
              <a:rPr lang="pt-BR" sz="2000" dirty="0"/>
              <a:t>Onde ela entra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6388" name="Picture 4" descr="Inmetro - Programa Brasileiro de Etiquetagem">
            <a:extLst>
              <a:ext uri="{FF2B5EF4-FFF2-40B4-BE49-F238E27FC236}">
                <a16:creationId xmlns:a16="http://schemas.microsoft.com/office/drawing/2014/main" id="{64C1480F-A1BE-9A4B-89B1-7CFFA021F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999" y="1743198"/>
            <a:ext cx="2393969" cy="2537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Embrapa participa de Seminário sobre a Produção Integrada Agropecuária no  Brasil - Portal Embrapa">
            <a:extLst>
              <a:ext uri="{FF2B5EF4-FFF2-40B4-BE49-F238E27FC236}">
                <a16:creationId xmlns:a16="http://schemas.microsoft.com/office/drawing/2014/main" id="{ED4B6EE3-7593-A84D-8DE7-AD7146793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501" y="2051877"/>
            <a:ext cx="3097821" cy="222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Aquecedor Piscina 40 Mil Lts Promoção Qualidade Cert Inmetro - R$ 1.779,10  em Mercado Livre">
            <a:extLst>
              <a:ext uri="{FF2B5EF4-FFF2-40B4-BE49-F238E27FC236}">
                <a16:creationId xmlns:a16="http://schemas.microsoft.com/office/drawing/2014/main" id="{6038A1C9-F567-9C4A-A89C-915B47915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173" y="1929377"/>
            <a:ext cx="2775503" cy="238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Colchão Para Berço Chiqueirinho 60x90x10 D18 Selo Inmetro - R$ 69,99 em  Mercado Livre">
            <a:extLst>
              <a:ext uri="{FF2B5EF4-FFF2-40B4-BE49-F238E27FC236}">
                <a16:creationId xmlns:a16="http://schemas.microsoft.com/office/drawing/2014/main" id="{C0568D3F-2C05-924A-9CA5-702EECF34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082" y="4438536"/>
            <a:ext cx="5154095" cy="205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C0628893-9227-394F-B6EC-1DB4CA9BF4D9}"/>
              </a:ext>
            </a:extLst>
          </p:cNvPr>
          <p:cNvSpPr txBox="1">
            <a:spLocks/>
          </p:cNvSpPr>
          <p:nvPr/>
        </p:nvSpPr>
        <p:spPr>
          <a:xfrm>
            <a:off x="7123606" y="5088972"/>
            <a:ext cx="3250496" cy="4936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itchFamily="34" charset="0"/>
              <a:buNone/>
              <a:defRPr/>
            </a:pPr>
            <a:r>
              <a:rPr lang="pt-BR" sz="2000"/>
              <a:t>E muitos outros...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368425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/>
              <a:t>Qualidade</a:t>
            </a:r>
            <a:br>
              <a:rPr lang="pt-BR" sz="4000" dirty="0"/>
            </a:br>
            <a:r>
              <a:rPr lang="pt-BR" sz="2000" dirty="0"/>
              <a:t>De software também tem ???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7410" name="Picture 2" descr="Selo de Maturidade em Processos de Software">
            <a:extLst>
              <a:ext uri="{FF2B5EF4-FFF2-40B4-BE49-F238E27FC236}">
                <a16:creationId xmlns:a16="http://schemas.microsoft.com/office/drawing/2014/main" id="{9DDA46D1-5BFA-8942-B596-0F8862CCD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732" y="2118211"/>
            <a:ext cx="2765265" cy="180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Lista de Empresas Certificadoras - Certificação ISO 9001">
            <a:extLst>
              <a:ext uri="{FF2B5EF4-FFF2-40B4-BE49-F238E27FC236}">
                <a16:creationId xmlns:a16="http://schemas.microsoft.com/office/drawing/2014/main" id="{3F44D066-7543-3447-B71F-867E6BF47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478" y="2179675"/>
            <a:ext cx="2765266" cy="138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A Certificação de Engenheiro de Qualidade de Software">
            <a:extLst>
              <a:ext uri="{FF2B5EF4-FFF2-40B4-BE49-F238E27FC236}">
                <a16:creationId xmlns:a16="http://schemas.microsoft.com/office/drawing/2014/main" id="{66601EF4-D2D6-8A4C-9420-D620F704B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732" y="4331098"/>
            <a:ext cx="1122647" cy="190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selo-cmmi - IVIA | Inovação e Tecnologia">
            <a:extLst>
              <a:ext uri="{FF2B5EF4-FFF2-40B4-BE49-F238E27FC236}">
                <a16:creationId xmlns:a16="http://schemas.microsoft.com/office/drawing/2014/main" id="{6AA578D2-15DD-C344-83C9-C8F9EE316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0" y="3836984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8" name="Picture 10" descr="Certificado De Segurança Ssl Para Sua Loja Virtual E Sites - R$ 160,00 em  Mercado Livre">
            <a:extLst>
              <a:ext uri="{FF2B5EF4-FFF2-40B4-BE49-F238E27FC236}">
                <a16:creationId xmlns:a16="http://schemas.microsoft.com/office/drawing/2014/main" id="{AC49E1E8-0010-C94F-AD33-40D1E6DA1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3947" y="4148560"/>
            <a:ext cx="2946669" cy="160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3858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/>
              <a:t>Qualidade</a:t>
            </a:r>
            <a:br>
              <a:rPr lang="pt-BR" sz="4000" dirty="0"/>
            </a:br>
            <a:r>
              <a:rPr lang="pt-BR" sz="2000" dirty="0"/>
              <a:t>O que é?</a:t>
            </a:r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2657452" y="2324184"/>
            <a:ext cx="4946774" cy="3618059"/>
          </a:xfrm>
        </p:spPr>
        <p:txBody>
          <a:bodyPr>
            <a:noAutofit/>
          </a:bodyPr>
          <a:lstStyle/>
          <a:p>
            <a:pPr marL="0" indent="0" algn="ctr">
              <a:buFont typeface="Arial" pitchFamily="34" charset="0"/>
              <a:buNone/>
              <a:defRPr/>
            </a:pPr>
            <a:r>
              <a:rPr lang="pt-BR" sz="2000" i="0" dirty="0"/>
              <a:t>É um conceito subjetivo relacionado diretamente às percepções de cada indivíduo.</a:t>
            </a:r>
          </a:p>
          <a:p>
            <a:pPr marL="0" indent="0" algn="ctr">
              <a:buFont typeface="Arial" pitchFamily="34" charset="0"/>
              <a:buNone/>
              <a:defRPr/>
            </a:pPr>
            <a:endParaRPr lang="pt-BR" sz="2000" i="0" dirty="0"/>
          </a:p>
          <a:p>
            <a:pPr marL="0" indent="0" algn="ctr">
              <a:buFont typeface="Arial" pitchFamily="34" charset="0"/>
              <a:buNone/>
              <a:defRPr/>
            </a:pPr>
            <a:endParaRPr lang="pt-BR" sz="2000" i="0" dirty="0"/>
          </a:p>
          <a:p>
            <a:pPr marL="0" indent="0" algn="ctr">
              <a:buFont typeface="Arial" pitchFamily="34" charset="0"/>
              <a:buNone/>
              <a:defRPr/>
            </a:pPr>
            <a:r>
              <a:rPr lang="pt-BR" sz="2000" i="0" dirty="0"/>
              <a:t>Cultura, tipo de produto ou serviço prestado, necessidades e expectativas influenciam diretamente nesta definição.</a:t>
            </a:r>
            <a:endParaRPr lang="pt-BR" sz="2000" dirty="0"/>
          </a:p>
        </p:txBody>
      </p:sp>
      <p:pic>
        <p:nvPicPr>
          <p:cNvPr id="5" name="Picture 6" descr="C:\Users\leilaferreira\Desktop\Imagens comunicativas\56795359347ed8eaf0df9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408" y="1064524"/>
            <a:ext cx="3488847" cy="4844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Introdução à Qualidade de Software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043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/>
              <a:t>Fatores</a:t>
            </a:r>
            <a:br>
              <a:rPr lang="pt-BR" sz="4000" dirty="0"/>
            </a:br>
            <a:r>
              <a:rPr lang="pt-BR" sz="2000" dirty="0"/>
              <a:t>que influenciam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Introdução à Qualidade de Software</a:t>
            </a:r>
            <a:endParaRPr lang="en-US" dirty="0"/>
          </a:p>
        </p:txBody>
      </p:sp>
      <p:sp>
        <p:nvSpPr>
          <p:cNvPr id="8" name="Espaço Reservado para Conteúdo 4"/>
          <p:cNvSpPr>
            <a:spLocks noGrp="1"/>
          </p:cNvSpPr>
          <p:nvPr>
            <p:ph idx="1"/>
          </p:nvPr>
        </p:nvSpPr>
        <p:spPr>
          <a:xfrm>
            <a:off x="2589213" y="2654560"/>
            <a:ext cx="5053534" cy="3238839"/>
          </a:xfrm>
        </p:spPr>
        <p:txBody>
          <a:bodyPr/>
          <a:lstStyle/>
          <a:p>
            <a:pPr>
              <a:defRPr/>
            </a:pPr>
            <a:r>
              <a:rPr lang="pt-BR" sz="2000" dirty="0"/>
              <a:t>Adequação ao uso</a:t>
            </a:r>
          </a:p>
          <a:p>
            <a:pPr>
              <a:defRPr/>
            </a:pPr>
            <a:r>
              <a:rPr lang="pt-BR" sz="2000" dirty="0"/>
              <a:t>Relação custo / benefício</a:t>
            </a:r>
          </a:p>
          <a:p>
            <a:pPr>
              <a:defRPr/>
            </a:pPr>
            <a:r>
              <a:rPr lang="pt-BR" sz="2000" dirty="0"/>
              <a:t>Conformidade com as exigências do cliente</a:t>
            </a:r>
          </a:p>
          <a:p>
            <a:pPr>
              <a:defRPr/>
            </a:pPr>
            <a:r>
              <a:rPr lang="pt-BR" sz="2000" dirty="0"/>
              <a:t>Valor agregado (marca)</a:t>
            </a:r>
          </a:p>
          <a:p>
            <a:pPr marL="0" indent="0">
              <a:buFont typeface="Arial" pitchFamily="34" charset="0"/>
              <a:buNone/>
              <a:defRPr/>
            </a:pPr>
            <a:endParaRPr lang="pt-BR" dirty="0"/>
          </a:p>
        </p:txBody>
      </p:sp>
      <p:pic>
        <p:nvPicPr>
          <p:cNvPr id="6" name="Picture 6" descr="http://vocesa.abril.com.br/blog/opcoes-sem-misterio/files/2012/03/Op%C3%A7%C3%B5es-Incerteza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371" y="1062954"/>
            <a:ext cx="3951657" cy="4887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6046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http://www.feedbackra.co.za/wp-content/uploads/methodology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543" y="468863"/>
            <a:ext cx="4090630" cy="5644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000" dirty="0"/>
              <a:t>Definições</a:t>
            </a:r>
            <a:br>
              <a:rPr lang="pt-BR" sz="4000" dirty="0"/>
            </a:br>
            <a:r>
              <a:rPr lang="pt-BR" sz="2000" dirty="0"/>
              <a:t>técnicas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Espaço Reservado para Rodapé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Introdução à Qualidade de Software</a:t>
            </a:r>
            <a:endParaRPr lang="en-US" dirty="0"/>
          </a:p>
        </p:txBody>
      </p:sp>
      <p:sp>
        <p:nvSpPr>
          <p:cNvPr id="8" name="Espaço Reservado para Conteúdo 4"/>
          <p:cNvSpPr>
            <a:spLocks noGrp="1"/>
          </p:cNvSpPr>
          <p:nvPr>
            <p:ph idx="1"/>
          </p:nvPr>
        </p:nvSpPr>
        <p:spPr>
          <a:xfrm>
            <a:off x="1791340" y="2653659"/>
            <a:ext cx="5470940" cy="3369981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pt-BR" sz="2000" dirty="0">
                <a:latin typeface="+mj-lt"/>
              </a:rPr>
              <a:t>Produto ou serviço que atende aos requisitos do cliente.</a:t>
            </a:r>
          </a:p>
          <a:p>
            <a:pPr>
              <a:buFontTx/>
              <a:buNone/>
            </a:pPr>
            <a:r>
              <a:rPr lang="pt-BR" sz="2000" dirty="0">
                <a:latin typeface="+mj-lt"/>
              </a:rPr>
              <a:t>		</a:t>
            </a:r>
            <a:r>
              <a:rPr lang="pt-BR" sz="2000" b="1" dirty="0">
                <a:solidFill>
                  <a:srgbClr val="7030A0"/>
                </a:solidFill>
                <a:latin typeface="+mj-lt"/>
              </a:rPr>
              <a:t>Metodologia e Processos</a:t>
            </a:r>
          </a:p>
          <a:p>
            <a:pPr algn="ctr">
              <a:buFontTx/>
              <a:buNone/>
            </a:pPr>
            <a:endParaRPr lang="pt-BR" sz="2000" dirty="0">
              <a:latin typeface="+mj-lt"/>
            </a:endParaRPr>
          </a:p>
          <a:p>
            <a:pPr algn="ctr">
              <a:buFontTx/>
              <a:buNone/>
            </a:pPr>
            <a:endParaRPr lang="pt-BR" sz="2000" dirty="0">
              <a:latin typeface="+mj-lt"/>
            </a:endParaRPr>
          </a:p>
          <a:p>
            <a:pPr>
              <a:buFontTx/>
              <a:buChar char="•"/>
            </a:pPr>
            <a:r>
              <a:rPr lang="pt-BR" sz="2000" dirty="0">
                <a:latin typeface="+mj-lt"/>
              </a:rPr>
              <a:t>Produto ou serviço livre de deficiências.</a:t>
            </a:r>
          </a:p>
          <a:p>
            <a:pPr>
              <a:buFontTx/>
              <a:buNone/>
            </a:pPr>
            <a:r>
              <a:rPr lang="pt-BR" sz="2000" dirty="0">
                <a:latin typeface="+mj-lt"/>
              </a:rPr>
              <a:t>		</a:t>
            </a:r>
            <a:r>
              <a:rPr lang="pt-BR" sz="2000" b="1" dirty="0">
                <a:solidFill>
                  <a:srgbClr val="FF0000"/>
                </a:solidFill>
                <a:latin typeface="+mj-lt"/>
              </a:rPr>
              <a:t>Testes</a:t>
            </a:r>
          </a:p>
        </p:txBody>
      </p:sp>
    </p:spTree>
    <p:extLst>
      <p:ext uri="{BB962C8B-B14F-4D97-AF65-F5344CB8AC3E}">
        <p14:creationId xmlns:p14="http://schemas.microsoft.com/office/powerpoint/2010/main" val="316364069"/>
      </p:ext>
    </p:extLst>
  </p:cSld>
  <p:clrMapOvr>
    <a:masterClrMapping/>
  </p:clrMapOvr>
</p:sld>
</file>

<file path=ppt/theme/theme1.xml><?xml version="1.0" encoding="utf-8"?>
<a:theme xmlns:a="http://schemas.openxmlformats.org/drawingml/2006/main" name="Cacho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972</TotalTime>
  <Words>1192</Words>
  <Application>Microsoft Macintosh PowerPoint</Application>
  <PresentationFormat>Widescreen</PresentationFormat>
  <Paragraphs>250</Paragraphs>
  <Slides>43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Century Gothic</vt:lpstr>
      <vt:lpstr>Wingdings 3</vt:lpstr>
      <vt:lpstr>Cacho</vt:lpstr>
      <vt:lpstr>Introdução à Qualidade</vt:lpstr>
      <vt:lpstr>Qualidade O que é?</vt:lpstr>
      <vt:lpstr>Qualidade Onde ela entra</vt:lpstr>
      <vt:lpstr>Qualidade Onde ela entra</vt:lpstr>
      <vt:lpstr>Qualidade Onde ela entra</vt:lpstr>
      <vt:lpstr>Qualidade De software também tem ???</vt:lpstr>
      <vt:lpstr>Qualidade O que é?</vt:lpstr>
      <vt:lpstr>Fatores que influenciam</vt:lpstr>
      <vt:lpstr>Definições técnicas</vt:lpstr>
      <vt:lpstr>Expectativas do Cliente</vt:lpstr>
      <vt:lpstr>O Que se espera características universais</vt:lpstr>
      <vt:lpstr>O Produto é uma ponte</vt:lpstr>
      <vt:lpstr>O Produto é uma ponte</vt:lpstr>
      <vt:lpstr>O Produto é uma ponte</vt:lpstr>
      <vt:lpstr>O Produto é uma ponte</vt:lpstr>
      <vt:lpstr>O Produto é uma ponte</vt:lpstr>
      <vt:lpstr>O Produto é um vestido</vt:lpstr>
      <vt:lpstr>O Produto é um vestido</vt:lpstr>
      <vt:lpstr>O Produto é um vestido</vt:lpstr>
      <vt:lpstr>O Produto é pão de queijo</vt:lpstr>
      <vt:lpstr>O Produto é pão de queijo</vt:lpstr>
      <vt:lpstr>O Produto é pão de queijo</vt:lpstr>
      <vt:lpstr>O Processo de desenvolvimento</vt:lpstr>
      <vt:lpstr>Metodologia de desenvolvimento</vt:lpstr>
      <vt:lpstr>Metodologia de desenvolvimento</vt:lpstr>
      <vt:lpstr>Práticas Ágeis de desenvolvimento</vt:lpstr>
      <vt:lpstr>Práticas Ágeis de desenvolvimento</vt:lpstr>
      <vt:lpstr>Conceitos de Times no desenvolvimento</vt:lpstr>
      <vt:lpstr>Acompanhamento da equipe</vt:lpstr>
      <vt:lpstr>Práticas Ágeis de desenvolvimento</vt:lpstr>
      <vt:lpstr>Gerencia de Configuração no controle de versões</vt:lpstr>
      <vt:lpstr>Gerencia de Configuração no controle de versões</vt:lpstr>
      <vt:lpstr>Gerencia de Configuração no controle de versões</vt:lpstr>
      <vt:lpstr>Gerencia de Configuração no controle de versões</vt:lpstr>
      <vt:lpstr>Clean Code do software</vt:lpstr>
      <vt:lpstr>Clean Code do software</vt:lpstr>
      <vt:lpstr>Qualidade Atinge Tudo Qualidade no processo</vt:lpstr>
      <vt:lpstr>Exercício Qualidade no trabalho em equipe</vt:lpstr>
      <vt:lpstr>Qualidade 3 Ps Qualidade integrada</vt:lpstr>
      <vt:lpstr>Qualidade 3 Ps Qualidade integrada</vt:lpstr>
      <vt:lpstr>Apresentação do PowerPoint</vt:lpstr>
      <vt:lpstr>Qualidade esta em tudo... Qualidade em filmes que você ne sabia</vt:lpstr>
      <vt:lpstr>Obrigada ! Quer saber mais ...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à Qualidade</dc:title>
  <dc:creator>Vivian Teresinha Pedó da Silva</dc:creator>
  <cp:lastModifiedBy>Daniel Rodrigues</cp:lastModifiedBy>
  <cp:revision>56</cp:revision>
  <dcterms:created xsi:type="dcterms:W3CDTF">2013-07-31T14:03:16Z</dcterms:created>
  <dcterms:modified xsi:type="dcterms:W3CDTF">2021-08-10T19:22:32Z</dcterms:modified>
</cp:coreProperties>
</file>